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6" r:id="rId2"/>
    <p:sldId id="302" r:id="rId3"/>
    <p:sldId id="299" r:id="rId4"/>
    <p:sldId id="297" r:id="rId5"/>
    <p:sldId id="298" r:id="rId6"/>
    <p:sldId id="291" r:id="rId7"/>
    <p:sldId id="301" r:id="rId8"/>
    <p:sldId id="279" r:id="rId9"/>
    <p:sldId id="257" r:id="rId10"/>
    <p:sldId id="282" r:id="rId11"/>
    <p:sldId id="281" r:id="rId12"/>
    <p:sldId id="304" r:id="rId13"/>
    <p:sldId id="305" r:id="rId14"/>
    <p:sldId id="310" r:id="rId15"/>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Pignol" initials="cepig" lastIdx="1" clrIdx="0">
    <p:extLst>
      <p:ext uri="{19B8F6BF-5375-455C-9EA6-DF929625EA0E}">
        <p15:presenceInfo xmlns:p15="http://schemas.microsoft.com/office/powerpoint/2012/main" userId="C Pignol" providerId="None"/>
      </p:ext>
    </p:extLst>
  </p:cmAuthor>
  <p:cmAuthor id="2" name="laurent" initials="l" lastIdx="9" clrIdx="1">
    <p:extLst>
      <p:ext uri="{19B8F6BF-5375-455C-9EA6-DF929625EA0E}">
        <p15:presenceInfo xmlns:p15="http://schemas.microsoft.com/office/powerpoint/2012/main" userId="laure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9A0"/>
    <a:srgbClr val="009999"/>
    <a:srgbClr val="30BD2D"/>
    <a:srgbClr val="FF9933"/>
    <a:srgbClr val="D60093"/>
    <a:srgbClr val="809973"/>
    <a:srgbClr val="000F2E"/>
    <a:srgbClr val="EAB200"/>
    <a:srgbClr val="66FF33"/>
    <a:srgbClr val="FF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20" autoAdjust="0"/>
    <p:restoredTop sz="95214" autoAdjust="0"/>
  </p:normalViewPr>
  <p:slideViewPr>
    <p:cSldViewPr>
      <p:cViewPr varScale="1">
        <p:scale>
          <a:sx n="75" d="100"/>
          <a:sy n="75" d="100"/>
        </p:scale>
        <p:origin x="43" y="25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5692" cy="513382"/>
          </a:xfrm>
          <a:prstGeom prst="rect">
            <a:avLst/>
          </a:prstGeom>
        </p:spPr>
        <p:txBody>
          <a:bodyPr vert="horz" lIns="95751" tIns="47876" rIns="95751" bIns="47876" rtlCol="0"/>
          <a:lstStyle>
            <a:lvl1pPr algn="l">
              <a:defRPr sz="1300"/>
            </a:lvl1pPr>
          </a:lstStyle>
          <a:p>
            <a:endParaRPr lang="fr-FR"/>
          </a:p>
        </p:txBody>
      </p:sp>
      <p:sp>
        <p:nvSpPr>
          <p:cNvPr id="3" name="Espace réservé de la date 2"/>
          <p:cNvSpPr>
            <a:spLocks noGrp="1"/>
          </p:cNvSpPr>
          <p:nvPr>
            <p:ph type="dt" sz="quarter" idx="1"/>
          </p:nvPr>
        </p:nvSpPr>
        <p:spPr>
          <a:xfrm>
            <a:off x="4021929" y="0"/>
            <a:ext cx="3075692" cy="513382"/>
          </a:xfrm>
          <a:prstGeom prst="rect">
            <a:avLst/>
          </a:prstGeom>
        </p:spPr>
        <p:txBody>
          <a:bodyPr vert="horz" lIns="95751" tIns="47876" rIns="95751" bIns="47876" rtlCol="0"/>
          <a:lstStyle>
            <a:lvl1pPr algn="r">
              <a:defRPr sz="1300"/>
            </a:lvl1pPr>
          </a:lstStyle>
          <a:p>
            <a:fld id="{7621C6F5-795E-4B36-AA40-7DE2EA09655F}" type="datetimeFigureOut">
              <a:rPr lang="fr-FR" smtClean="0"/>
              <a:t>14/10/2019</a:t>
            </a:fld>
            <a:endParaRPr lang="fr-FR"/>
          </a:p>
        </p:txBody>
      </p:sp>
      <p:sp>
        <p:nvSpPr>
          <p:cNvPr id="4" name="Espace réservé du pied de page 3"/>
          <p:cNvSpPr>
            <a:spLocks noGrp="1"/>
          </p:cNvSpPr>
          <p:nvPr>
            <p:ph type="ftr" sz="quarter" idx="2"/>
          </p:nvPr>
        </p:nvSpPr>
        <p:spPr>
          <a:xfrm>
            <a:off x="0" y="9721235"/>
            <a:ext cx="3075692" cy="513381"/>
          </a:xfrm>
          <a:prstGeom prst="rect">
            <a:avLst/>
          </a:prstGeom>
        </p:spPr>
        <p:txBody>
          <a:bodyPr vert="horz" lIns="95751" tIns="47876" rIns="95751" bIns="47876"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929" y="9721235"/>
            <a:ext cx="3075692" cy="513381"/>
          </a:xfrm>
          <a:prstGeom prst="rect">
            <a:avLst/>
          </a:prstGeom>
        </p:spPr>
        <p:txBody>
          <a:bodyPr vert="horz" lIns="95751" tIns="47876" rIns="95751" bIns="47876" rtlCol="0" anchor="b"/>
          <a:lstStyle>
            <a:lvl1pPr algn="r">
              <a:defRPr sz="1300"/>
            </a:lvl1pPr>
          </a:lstStyle>
          <a:p>
            <a:fld id="{47202B8D-1AED-4230-942D-B2DA6D663FE6}" type="slidenum">
              <a:rPr lang="fr-FR" smtClean="0"/>
              <a:t>‹N°›</a:t>
            </a:fld>
            <a:endParaRPr lang="fr-FR"/>
          </a:p>
        </p:txBody>
      </p:sp>
    </p:spTree>
    <p:extLst>
      <p:ext uri="{BB962C8B-B14F-4D97-AF65-F5344CB8AC3E}">
        <p14:creationId xmlns:p14="http://schemas.microsoft.com/office/powerpoint/2010/main" val="328921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76363" cy="513508"/>
          </a:xfrm>
          <a:prstGeom prst="rect">
            <a:avLst/>
          </a:prstGeom>
        </p:spPr>
        <p:txBody>
          <a:bodyPr vert="horz" lIns="95751" tIns="47876" rIns="95751" bIns="47876" rtlCol="0"/>
          <a:lstStyle>
            <a:lvl1pPr algn="l">
              <a:defRPr sz="1300"/>
            </a:lvl1pPr>
          </a:lstStyle>
          <a:p>
            <a:endParaRPr lang="fr-FR"/>
          </a:p>
        </p:txBody>
      </p:sp>
      <p:sp>
        <p:nvSpPr>
          <p:cNvPr id="3" name="Espace réservé de la date 2"/>
          <p:cNvSpPr>
            <a:spLocks noGrp="1"/>
          </p:cNvSpPr>
          <p:nvPr>
            <p:ph type="dt" idx="1"/>
          </p:nvPr>
        </p:nvSpPr>
        <p:spPr>
          <a:xfrm>
            <a:off x="4021297" y="1"/>
            <a:ext cx="3076363" cy="513508"/>
          </a:xfrm>
          <a:prstGeom prst="rect">
            <a:avLst/>
          </a:prstGeom>
        </p:spPr>
        <p:txBody>
          <a:bodyPr vert="horz" lIns="95751" tIns="47876" rIns="95751" bIns="47876" rtlCol="0"/>
          <a:lstStyle>
            <a:lvl1pPr algn="r">
              <a:defRPr sz="1300"/>
            </a:lvl1pPr>
          </a:lstStyle>
          <a:p>
            <a:fld id="{F4CC94AC-EF70-4804-89AF-21BE14F31490}" type="datetimeFigureOut">
              <a:rPr lang="fr-FR" smtClean="0"/>
              <a:t>14/10/2019</a:t>
            </a:fld>
            <a:endParaRPr lang="fr-FR"/>
          </a:p>
        </p:txBody>
      </p:sp>
      <p:sp>
        <p:nvSpPr>
          <p:cNvPr id="4" name="Espace réservé de l'image des diapositives 3"/>
          <p:cNvSpPr>
            <a:spLocks noGrp="1" noRot="1" noChangeAspect="1"/>
          </p:cNvSpPr>
          <p:nvPr>
            <p:ph type="sldImg" idx="2"/>
          </p:nvPr>
        </p:nvSpPr>
        <p:spPr>
          <a:xfrm>
            <a:off x="482600" y="1279525"/>
            <a:ext cx="6134100" cy="3451225"/>
          </a:xfrm>
          <a:prstGeom prst="rect">
            <a:avLst/>
          </a:prstGeom>
          <a:noFill/>
          <a:ln w="12700">
            <a:solidFill>
              <a:prstClr val="black"/>
            </a:solidFill>
          </a:ln>
        </p:spPr>
        <p:txBody>
          <a:bodyPr vert="horz" lIns="95751" tIns="47876" rIns="95751" bIns="47876" rtlCol="0" anchor="ctr"/>
          <a:lstStyle/>
          <a:p>
            <a:endParaRPr lang="fr-FR"/>
          </a:p>
        </p:txBody>
      </p:sp>
      <p:sp>
        <p:nvSpPr>
          <p:cNvPr id="5" name="Espace réservé des notes 4"/>
          <p:cNvSpPr>
            <a:spLocks noGrp="1"/>
          </p:cNvSpPr>
          <p:nvPr>
            <p:ph type="body" sz="quarter" idx="3"/>
          </p:nvPr>
        </p:nvSpPr>
        <p:spPr>
          <a:xfrm>
            <a:off x="709931" y="4925409"/>
            <a:ext cx="5679440" cy="4029877"/>
          </a:xfrm>
          <a:prstGeom prst="rect">
            <a:avLst/>
          </a:prstGeom>
        </p:spPr>
        <p:txBody>
          <a:bodyPr vert="horz" lIns="95751" tIns="47876" rIns="95751" bIns="47876"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9"/>
            <a:ext cx="3076363" cy="513507"/>
          </a:xfrm>
          <a:prstGeom prst="rect">
            <a:avLst/>
          </a:prstGeom>
        </p:spPr>
        <p:txBody>
          <a:bodyPr vert="horz" lIns="95751" tIns="47876" rIns="95751" bIns="4787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7" y="9721109"/>
            <a:ext cx="3076363" cy="513507"/>
          </a:xfrm>
          <a:prstGeom prst="rect">
            <a:avLst/>
          </a:prstGeom>
        </p:spPr>
        <p:txBody>
          <a:bodyPr vert="horz" lIns="95751" tIns="47876" rIns="95751" bIns="47876" rtlCol="0" anchor="b"/>
          <a:lstStyle>
            <a:lvl1pPr algn="r">
              <a:defRPr sz="1300"/>
            </a:lvl1pPr>
          </a:lstStyle>
          <a:p>
            <a:fld id="{DA45164A-A722-4A29-8D77-E9EBCC4E169B}" type="slidenum">
              <a:rPr lang="fr-FR" smtClean="0"/>
              <a:t>‹N°›</a:t>
            </a:fld>
            <a:endParaRPr lang="fr-FR"/>
          </a:p>
        </p:txBody>
      </p:sp>
    </p:spTree>
    <p:extLst>
      <p:ext uri="{BB962C8B-B14F-4D97-AF65-F5344CB8AC3E}">
        <p14:creationId xmlns:p14="http://schemas.microsoft.com/office/powerpoint/2010/main" val="2134256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45164A-A722-4A29-8D77-E9EBCC4E169B}" type="slidenum">
              <a:rPr lang="fr-FR" smtClean="0"/>
              <a:t>11</a:t>
            </a:fld>
            <a:endParaRPr lang="fr-FR"/>
          </a:p>
        </p:txBody>
      </p:sp>
    </p:spTree>
    <p:extLst>
      <p:ext uri="{BB962C8B-B14F-4D97-AF65-F5344CB8AC3E}">
        <p14:creationId xmlns:p14="http://schemas.microsoft.com/office/powerpoint/2010/main" val="41168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45164A-A722-4A29-8D77-E9EBCC4E169B}" type="slidenum">
              <a:rPr lang="fr-FR" smtClean="0"/>
              <a:t>13</a:t>
            </a:fld>
            <a:endParaRPr lang="fr-FR"/>
          </a:p>
        </p:txBody>
      </p:sp>
    </p:spTree>
    <p:extLst>
      <p:ext uri="{BB962C8B-B14F-4D97-AF65-F5344CB8AC3E}">
        <p14:creationId xmlns:p14="http://schemas.microsoft.com/office/powerpoint/2010/main" val="30966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37B74242-19D2-4D52-A1F9-35FE05FEF3AE}" type="datetimeFigureOut">
              <a:rPr lang="fr-FR" smtClean="0"/>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2138120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B74242-19D2-4D52-A1F9-35FE05FEF3AE}" type="datetimeFigureOut">
              <a:rPr lang="fr-FR" smtClean="0"/>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219567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B74242-19D2-4D52-A1F9-35FE05FEF3AE}" type="datetimeFigureOut">
              <a:rPr lang="fr-FR" smtClean="0"/>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278914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B74242-19D2-4D52-A1F9-35FE05FEF3AE}" type="datetimeFigureOut">
              <a:rPr lang="fr-FR" smtClean="0"/>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8909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37B74242-19D2-4D52-A1F9-35FE05FEF3AE}" type="datetimeFigureOut">
              <a:rPr lang="fr-FR" smtClean="0"/>
              <a:t>14/10/2019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104736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7B74242-19D2-4D52-A1F9-35FE05FEF3AE}" type="datetimeFigureOut">
              <a:rPr lang="fr-FR" smtClean="0"/>
              <a:t>14/10/2019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422074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7B74242-19D2-4D52-A1F9-35FE05FEF3AE}" type="datetimeFigureOut">
              <a:rPr lang="fr-FR" smtClean="0"/>
              <a:t>14/10/2019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1902158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7B74242-19D2-4D52-A1F9-35FE05FEF3AE}" type="datetimeFigureOut">
              <a:rPr lang="fr-FR" smtClean="0"/>
              <a:t>14/10/2019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1559395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B74242-19D2-4D52-A1F9-35FE05FEF3AE}" type="datetimeFigureOut">
              <a:rPr lang="fr-FR" smtClean="0"/>
              <a:t>14/10/2019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18630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7B74242-19D2-4D52-A1F9-35FE05FEF3AE}" type="datetimeFigureOut">
              <a:rPr lang="fr-FR" smtClean="0"/>
              <a:t>14/10/2019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418915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37B74242-19D2-4D52-A1F9-35FE05FEF3AE}" type="datetimeFigureOut">
              <a:rPr lang="fr-FR" smtClean="0"/>
              <a:t>14/10/2019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2C29687-FEAD-428C-9DAE-F83D1ECF6E17}" type="slidenum">
              <a:rPr lang="fr-FR" smtClean="0"/>
              <a:t>‹N°›</a:t>
            </a:fld>
            <a:endParaRPr lang="fr-FR"/>
          </a:p>
        </p:txBody>
      </p:sp>
    </p:spTree>
    <p:extLst>
      <p:ext uri="{BB962C8B-B14F-4D97-AF65-F5344CB8AC3E}">
        <p14:creationId xmlns:p14="http://schemas.microsoft.com/office/powerpoint/2010/main" val="119216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74242-19D2-4D52-A1F9-35FE05FEF3AE}" type="datetimeFigureOut">
              <a:rPr lang="fr-FR" smtClean="0"/>
              <a:t>14/10/2019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29687-FEAD-428C-9DAE-F83D1ECF6E17}" type="slidenum">
              <a:rPr lang="fr-FR" smtClean="0"/>
              <a:t>‹N°›</a:t>
            </a:fld>
            <a:endParaRPr lang="fr-FR"/>
          </a:p>
        </p:txBody>
      </p:sp>
    </p:spTree>
    <p:extLst>
      <p:ext uri="{BB962C8B-B14F-4D97-AF65-F5344CB8AC3E}">
        <p14:creationId xmlns:p14="http://schemas.microsoft.com/office/powerpoint/2010/main" val="387202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hyperlink" Target="https://www.cybercarotheque.fr/"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cybercarotheque-user@services.cnrs.fr" TargetMode="External"/><Relationship Id="rId11" Type="http://schemas.openxmlformats.org/officeDocument/2006/relationships/image" Target="../media/image6.png"/><Relationship Id="rId5" Type="http://schemas.openxmlformats.org/officeDocument/2006/relationships/hyperlink" Target="mailto:support@cybercarotheque.fr" TargetMode="External"/><Relationship Id="rId10" Type="http://schemas.openxmlformats.org/officeDocument/2006/relationships/image" Target="../media/image5.png"/><Relationship Id="rId4" Type="http://schemas.openxmlformats.org/officeDocument/2006/relationships/hyperlink" Target="mailto:sympa@services.cnrs.fr"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2.wdp"/><Relationship Id="rId7" Type="http://schemas.openxmlformats.org/officeDocument/2006/relationships/image" Target="../media/image2.png"/><Relationship Id="rId12"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7.jpeg"/><Relationship Id="rId5" Type="http://schemas.openxmlformats.org/officeDocument/2006/relationships/image" Target="../media/image33.png"/><Relationship Id="rId10" Type="http://schemas.microsoft.com/office/2007/relationships/hdphoto" Target="../media/hdphoto3.wdp"/><Relationship Id="rId4" Type="http://schemas.openxmlformats.org/officeDocument/2006/relationships/hyperlink" Target="https://www.google.fr/url?sa=t&amp;rct=j&amp;q=&amp;esrc=s&amp;source=web&amp;cd=1&amp;ved=0ahUKEwi3n6mP7PbWAhUF0hoKHbkACuwQFggqMAA&amp;url=https://en.eijkelkamp.com/products/augering-soil-sampling-equipment/percussion-drilling-set-gasoline-percussion-hammer.html&amp;usg=AOvVaw1b7CKZIH1JmduihPs4nzE_" TargetMode="Externa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1.jpe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app.geosamples.org/search.php" TargetMode="External"/><Relationship Id="rId11" Type="http://schemas.openxmlformats.org/officeDocument/2006/relationships/image" Target="../media/image49.png"/><Relationship Id="rId5" Type="http://schemas.openxmlformats.org/officeDocument/2006/relationships/hyperlink" Target="http://www.geosamples.org/aboutigsn" TargetMode="External"/><Relationship Id="rId10" Type="http://schemas.openxmlformats.org/officeDocument/2006/relationships/image" Target="../media/image48.png"/><Relationship Id="rId4" Type="http://schemas.openxmlformats.org/officeDocument/2006/relationships/hyperlink" Target="http://www.geosamples.org/news/newslettermay2019" TargetMode="External"/><Relationship Id="rId9" Type="http://schemas.openxmlformats.org/officeDocument/2006/relationships/image" Target="../media/image47.png"/><Relationship Id="rId1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3.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s://www.cybercarotheque.fr/" TargetMode="External"/><Relationship Id="rId5" Type="http://schemas.openxmlformats.org/officeDocument/2006/relationships/image" Target="../media/image7.png"/><Relationship Id="rId4" Type="http://schemas.openxmlformats.org/officeDocument/2006/relationships/hyperlink" Target="http://193.48.120.232:8080/coreboo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7.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hyperlink" Target="mailto:climcorcyb@services.cnrs.fr"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vocabs.ga.gov.au/cgi/sissvoc/borehole-drilling-method/resource?uri=http://resource.geosciml.org/classifier/cgi/boreholedrillingmethod" TargetMode="Externa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255453" y="1443714"/>
            <a:ext cx="8093141" cy="4480948"/>
          </a:xfrm>
          <a:prstGeom prst="rect">
            <a:avLst/>
          </a:prstGeom>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94" y="113750"/>
            <a:ext cx="1171548" cy="1183066"/>
          </a:xfrm>
          <a:prstGeom prst="rect">
            <a:avLst/>
          </a:prstGeom>
        </p:spPr>
      </p:pic>
      <p:sp>
        <p:nvSpPr>
          <p:cNvPr id="6" name="Titre 1"/>
          <p:cNvSpPr txBox="1">
            <a:spLocks/>
          </p:cNvSpPr>
          <p:nvPr/>
        </p:nvSpPr>
        <p:spPr>
          <a:xfrm>
            <a:off x="5076245" y="6525344"/>
            <a:ext cx="5019264" cy="262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 mai 2019 v1 – Cécile Pignol (EDYTEM UMR5204) </a:t>
            </a:r>
            <a:endParaRPr lang="fr-FR" sz="1200" dirty="0">
              <a:solidFill>
                <a:schemeClr val="bg1">
                  <a:lumMod val="50000"/>
                </a:schemeClr>
              </a:solidFill>
            </a:endParaRPr>
          </a:p>
        </p:txBody>
      </p:sp>
      <p:sp>
        <p:nvSpPr>
          <p:cNvPr id="3" name="Rectangle 2"/>
          <p:cNvSpPr/>
          <p:nvPr/>
        </p:nvSpPr>
        <p:spPr>
          <a:xfrm>
            <a:off x="7841565" y="4618794"/>
            <a:ext cx="4277889" cy="1323439"/>
          </a:xfrm>
          <a:prstGeom prst="rect">
            <a:avLst/>
          </a:prstGeom>
        </p:spPr>
        <p:txBody>
          <a:bodyPr wrap="square">
            <a:spAutoFit/>
          </a:bodyPr>
          <a:lstStyle/>
          <a:p>
            <a:pPr marL="285750" indent="-285750">
              <a:buFont typeface="Wingdings" panose="05000000000000000000" pitchFamily="2" charset="2"/>
              <a:buChar char="q"/>
            </a:pPr>
            <a:r>
              <a:rPr lang="fr-FR" sz="1000" u="sng" dirty="0" smtClean="0"/>
              <a:t>1</a:t>
            </a:r>
            <a:r>
              <a:rPr lang="fr-FR" sz="1000" u="sng" baseline="30000" dirty="0" smtClean="0"/>
              <a:t>ère</a:t>
            </a:r>
            <a:r>
              <a:rPr lang="fr-FR" sz="1000" u="sng" dirty="0" smtClean="0"/>
              <a:t> inscription : </a:t>
            </a:r>
            <a:r>
              <a:rPr lang="fr-FR" sz="1000" dirty="0" smtClean="0"/>
              <a:t>envoyer </a:t>
            </a:r>
            <a:r>
              <a:rPr lang="fr-FR" sz="1000" dirty="0"/>
              <a:t>un mail </a:t>
            </a:r>
            <a:r>
              <a:rPr lang="fr-FR" sz="1000" dirty="0" smtClean="0"/>
              <a:t>à </a:t>
            </a:r>
            <a:r>
              <a:rPr lang="fr-FR" sz="1000" dirty="0" smtClean="0">
                <a:hlinkClick r:id="rId4"/>
              </a:rPr>
              <a:t>sympa@services.cnrs.fr</a:t>
            </a:r>
            <a:endParaRPr lang="fr-FR" sz="1000" dirty="0" smtClean="0"/>
          </a:p>
          <a:p>
            <a:r>
              <a:rPr lang="fr-FR" sz="1000" i="1" dirty="0" smtClean="0"/>
              <a:t>Ecrivez dans l’objet </a:t>
            </a:r>
            <a:r>
              <a:rPr lang="fr-FR" sz="1000" i="1" dirty="0"/>
              <a:t>du message</a:t>
            </a:r>
            <a:r>
              <a:rPr lang="fr-FR" sz="1000" dirty="0"/>
              <a:t>, </a:t>
            </a:r>
            <a:endParaRPr lang="fr-FR" sz="1000" dirty="0" smtClean="0"/>
          </a:p>
          <a:p>
            <a:pPr algn="ctr"/>
            <a:r>
              <a:rPr lang="fr-FR" sz="1000" b="1" dirty="0" err="1" smtClean="0">
                <a:solidFill>
                  <a:srgbClr val="FF0000"/>
                </a:solidFill>
              </a:rPr>
              <a:t>subscribe</a:t>
            </a:r>
            <a:r>
              <a:rPr lang="fr-FR" sz="1000" b="1" dirty="0" smtClean="0">
                <a:solidFill>
                  <a:srgbClr val="FF0000"/>
                </a:solidFill>
              </a:rPr>
              <a:t> </a:t>
            </a:r>
            <a:r>
              <a:rPr lang="fr-FR" sz="1000" b="1" dirty="0" err="1">
                <a:solidFill>
                  <a:srgbClr val="FF0000"/>
                </a:solidFill>
              </a:rPr>
              <a:t>cybercarotheque</a:t>
            </a:r>
            <a:r>
              <a:rPr lang="fr-FR" sz="1000" b="1" dirty="0">
                <a:solidFill>
                  <a:srgbClr val="FF0000"/>
                </a:solidFill>
              </a:rPr>
              <a:t>-user</a:t>
            </a:r>
            <a:r>
              <a:rPr lang="fr-FR" sz="1000" b="1" dirty="0" smtClean="0">
                <a:solidFill>
                  <a:srgbClr val="FF0000"/>
                </a:solidFill>
              </a:rPr>
              <a:t> </a:t>
            </a:r>
            <a:r>
              <a:rPr lang="fr-FR" sz="1000" b="1" dirty="0">
                <a:solidFill>
                  <a:srgbClr val="FF0000"/>
                </a:solidFill>
              </a:rPr>
              <a:t>Prénom Nom</a:t>
            </a:r>
            <a:r>
              <a:rPr lang="fr-FR" sz="1000" dirty="0">
                <a:solidFill>
                  <a:srgbClr val="FF0000"/>
                </a:solidFill>
              </a:rPr>
              <a:t> </a:t>
            </a:r>
            <a:endParaRPr lang="fr-FR" sz="1000" dirty="0" smtClean="0">
              <a:solidFill>
                <a:srgbClr val="FF0000"/>
              </a:solidFill>
            </a:endParaRPr>
          </a:p>
          <a:p>
            <a:r>
              <a:rPr lang="fr-FR" sz="1000" b="1" dirty="0" smtClean="0"/>
              <a:t>Laissez </a:t>
            </a:r>
            <a:r>
              <a:rPr lang="fr-FR" sz="1000" b="1" dirty="0"/>
              <a:t>le corps du message </a:t>
            </a:r>
            <a:r>
              <a:rPr lang="fr-FR" sz="1000" b="1" dirty="0" smtClean="0">
                <a:solidFill>
                  <a:srgbClr val="FF0000"/>
                </a:solidFill>
              </a:rPr>
              <a:t>vide</a:t>
            </a:r>
            <a:r>
              <a:rPr lang="fr-FR" sz="1000" dirty="0" smtClean="0"/>
              <a:t> (sans signature par exemple)</a:t>
            </a:r>
          </a:p>
          <a:p>
            <a:pPr>
              <a:buFont typeface="+mj-lt"/>
              <a:buAutoNum type="arabicPeriod"/>
            </a:pPr>
            <a:endParaRPr lang="fr-FR" sz="1000" dirty="0"/>
          </a:p>
          <a:p>
            <a:pPr marL="285750" indent="-285750">
              <a:buFont typeface="Wingdings" panose="05000000000000000000" pitchFamily="2" charset="2"/>
              <a:buChar char="q"/>
            </a:pPr>
            <a:r>
              <a:rPr lang="fr-FR" sz="1000" u="sng" dirty="0" smtClean="0"/>
              <a:t> Pour se désabonner : </a:t>
            </a:r>
          </a:p>
          <a:p>
            <a:r>
              <a:rPr lang="fr-FR" sz="1000" dirty="0" smtClean="0"/>
              <a:t>Ecrire </a:t>
            </a:r>
            <a:r>
              <a:rPr lang="fr-FR" sz="1000" b="1" dirty="0" err="1" smtClean="0">
                <a:solidFill>
                  <a:srgbClr val="FF0000"/>
                </a:solidFill>
              </a:rPr>
              <a:t>unsubscribe</a:t>
            </a:r>
            <a:r>
              <a:rPr lang="fr-FR" sz="1000" dirty="0" smtClean="0"/>
              <a:t> </a:t>
            </a:r>
            <a:r>
              <a:rPr lang="fr-FR" sz="1000" dirty="0"/>
              <a:t>dans le corps du </a:t>
            </a:r>
            <a:r>
              <a:rPr lang="fr-FR" sz="1000" dirty="0" smtClean="0"/>
              <a:t>message (un seul mot dans le corps du message)</a:t>
            </a:r>
            <a:endParaRPr lang="fr-FR" sz="1000" dirty="0"/>
          </a:p>
        </p:txBody>
      </p:sp>
      <p:sp>
        <p:nvSpPr>
          <p:cNvPr id="8" name="ZoneTexte 7"/>
          <p:cNvSpPr txBox="1"/>
          <p:nvPr/>
        </p:nvSpPr>
        <p:spPr>
          <a:xfrm>
            <a:off x="7785922" y="2807232"/>
            <a:ext cx="4238653" cy="923330"/>
          </a:xfrm>
          <a:prstGeom prst="rect">
            <a:avLst/>
          </a:prstGeom>
          <a:noFill/>
        </p:spPr>
        <p:txBody>
          <a:bodyPr wrap="square" rtlCol="0">
            <a:spAutoFit/>
          </a:bodyPr>
          <a:lstStyle/>
          <a:p>
            <a:r>
              <a:rPr lang="fr-FR" b="1" i="1" dirty="0" smtClean="0"/>
              <a:t>2- Le mail du support : </a:t>
            </a:r>
          </a:p>
          <a:p>
            <a:pPr algn="r"/>
            <a:r>
              <a:rPr lang="fr-FR" dirty="0" smtClean="0">
                <a:hlinkClick r:id="rId5"/>
              </a:rPr>
              <a:t>support@cybercarotheque.fr</a:t>
            </a:r>
            <a:endParaRPr lang="fr-FR" dirty="0"/>
          </a:p>
          <a:p>
            <a:r>
              <a:rPr lang="fr-FR" dirty="0" smtClean="0"/>
              <a:t> </a:t>
            </a:r>
            <a:endParaRPr lang="fr-FR" dirty="0"/>
          </a:p>
        </p:txBody>
      </p:sp>
      <p:sp>
        <p:nvSpPr>
          <p:cNvPr id="9" name="ZoneTexte 8"/>
          <p:cNvSpPr txBox="1"/>
          <p:nvPr/>
        </p:nvSpPr>
        <p:spPr>
          <a:xfrm>
            <a:off x="7814156" y="3796324"/>
            <a:ext cx="4441975" cy="646331"/>
          </a:xfrm>
          <a:prstGeom prst="rect">
            <a:avLst/>
          </a:prstGeom>
          <a:noFill/>
        </p:spPr>
        <p:txBody>
          <a:bodyPr wrap="square" rtlCol="0">
            <a:spAutoFit/>
          </a:bodyPr>
          <a:lstStyle/>
          <a:p>
            <a:r>
              <a:rPr lang="fr-FR" b="1" i="1" dirty="0" smtClean="0"/>
              <a:t>3- La mailing-</a:t>
            </a:r>
            <a:r>
              <a:rPr lang="fr-FR" b="1" i="1" dirty="0" err="1" smtClean="0"/>
              <a:t>list</a:t>
            </a:r>
            <a:r>
              <a:rPr lang="fr-FR" b="1" i="1" dirty="0" smtClean="0"/>
              <a:t> : </a:t>
            </a:r>
          </a:p>
          <a:p>
            <a:pPr algn="r"/>
            <a:r>
              <a:rPr lang="fr-FR" dirty="0" smtClean="0">
                <a:hlinkClick r:id="rId6"/>
              </a:rPr>
              <a:t>cybercarotheque-user@services.cnrs.fr</a:t>
            </a:r>
            <a:r>
              <a:rPr lang="fr-FR" dirty="0" smtClean="0"/>
              <a:t> </a:t>
            </a:r>
            <a:endParaRPr lang="fr-FR" dirty="0"/>
          </a:p>
        </p:txBody>
      </p:sp>
      <p:sp>
        <p:nvSpPr>
          <p:cNvPr id="10" name="Rectangle 9"/>
          <p:cNvSpPr/>
          <p:nvPr/>
        </p:nvSpPr>
        <p:spPr>
          <a:xfrm>
            <a:off x="2191234" y="5653385"/>
            <a:ext cx="4529060" cy="461665"/>
          </a:xfrm>
          <a:prstGeom prst="rect">
            <a:avLst/>
          </a:prstGeom>
          <a:solidFill>
            <a:srgbClr val="FFC000"/>
          </a:solidFill>
        </p:spPr>
        <p:txBody>
          <a:bodyPr wrap="none">
            <a:spAutoFit/>
          </a:bodyPr>
          <a:lstStyle/>
          <a:p>
            <a:r>
              <a:rPr lang="fr-FR" sz="2400" b="1" dirty="0">
                <a:solidFill>
                  <a:srgbClr val="FFFF00"/>
                </a:solidFill>
                <a:hlinkClick r:id="rId7"/>
              </a:rPr>
              <a:t>https://www.cybercarotheque.fr/</a:t>
            </a:r>
            <a:endParaRPr lang="fr-FR" sz="2400" b="1" dirty="0">
              <a:solidFill>
                <a:srgbClr val="FFFF00"/>
              </a:solidFill>
            </a:endParaRPr>
          </a:p>
        </p:txBody>
      </p:sp>
      <p:sp>
        <p:nvSpPr>
          <p:cNvPr id="13" name="Zone de texte 2"/>
          <p:cNvSpPr txBox="1">
            <a:spLocks noChangeArrowheads="1"/>
          </p:cNvSpPr>
          <p:nvPr/>
        </p:nvSpPr>
        <p:spPr bwMode="auto">
          <a:xfrm>
            <a:off x="504048" y="5270042"/>
            <a:ext cx="1020371" cy="977518"/>
          </a:xfrm>
          <a:prstGeom prst="rect">
            <a:avLst/>
          </a:prstGeom>
          <a:solidFill>
            <a:srgbClr val="FBFCFA"/>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700" dirty="0">
                <a:effectLst/>
                <a:latin typeface="Calibri" panose="020F0502020204030204" pitchFamily="34" charset="0"/>
                <a:ea typeface="Calibri" panose="020F0502020204030204" pitchFamily="34" charset="0"/>
                <a:cs typeface="Times New Roman" panose="02020603050405020304" pitchFamily="18" charset="0"/>
              </a:rPr>
              <a:t>To </a:t>
            </a:r>
            <a:r>
              <a:rPr lang="fr-FR" sz="700" dirty="0" err="1">
                <a:effectLst/>
                <a:latin typeface="Calibri" panose="020F0502020204030204" pitchFamily="34" charset="0"/>
                <a:ea typeface="Calibri" panose="020F0502020204030204" pitchFamily="34" charset="0"/>
                <a:cs typeface="Times New Roman" panose="02020603050405020304" pitchFamily="18" charset="0"/>
              </a:rPr>
              <a:t>collect</a:t>
            </a:r>
            <a:r>
              <a:rPr lang="fr-FR" sz="700" dirty="0">
                <a:effectLst/>
                <a:latin typeface="Calibri" panose="020F0502020204030204" pitchFamily="34" charset="0"/>
                <a:ea typeface="Calibri" panose="020F0502020204030204" pitchFamily="34" charset="0"/>
                <a:cs typeface="Times New Roman" panose="02020603050405020304" pitchFamily="18" charset="0"/>
              </a:rPr>
              <a:t> </a:t>
            </a:r>
            <a:r>
              <a:rPr lang="fr-FR" sz="700" dirty="0" err="1">
                <a:effectLst/>
                <a:latin typeface="Calibri" panose="020F0502020204030204" pitchFamily="34" charset="0"/>
                <a:ea typeface="Calibri" panose="020F0502020204030204" pitchFamily="34" charset="0"/>
                <a:cs typeface="Times New Roman" panose="02020603050405020304" pitchFamily="18" charset="0"/>
              </a:rPr>
              <a:t>field's</a:t>
            </a:r>
            <a:r>
              <a:rPr lang="fr-FR" sz="700" dirty="0">
                <a:effectLst/>
                <a:latin typeface="Calibri" panose="020F0502020204030204" pitchFamily="34" charset="0"/>
                <a:ea typeface="Calibri" panose="020F0502020204030204" pitchFamily="34" charset="0"/>
                <a:cs typeface="Times New Roman" panose="02020603050405020304" pitchFamily="18" charset="0"/>
              </a:rPr>
              <a:t> </a:t>
            </a:r>
            <a:r>
              <a:rPr lang="fr-FR" sz="700" dirty="0" err="1">
                <a:effectLst/>
                <a:latin typeface="Calibri" panose="020F0502020204030204" pitchFamily="34" charset="0"/>
                <a:ea typeface="Calibri" panose="020F0502020204030204" pitchFamily="34" charset="0"/>
                <a:cs typeface="Times New Roman" panose="02020603050405020304" pitchFamily="18" charset="0"/>
              </a:rPr>
              <a:t>coring</a:t>
            </a:r>
            <a:r>
              <a:rPr lang="fr-FR" sz="700" dirty="0">
                <a:effectLst/>
                <a:latin typeface="Calibri" panose="020F0502020204030204" pitchFamily="34" charset="0"/>
                <a:ea typeface="Calibri" panose="020F0502020204030204" pitchFamily="34" charset="0"/>
                <a:cs typeface="Times New Roman" panose="02020603050405020304" pitchFamily="18" charset="0"/>
              </a:rPr>
              <a:t> data information &amp; </a:t>
            </a:r>
            <a:r>
              <a:rPr lang="fr-FR" sz="700" dirty="0" err="1">
                <a:effectLst/>
                <a:latin typeface="Calibri" panose="020F0502020204030204" pitchFamily="34" charset="0"/>
                <a:ea typeface="Calibri" panose="020F0502020204030204" pitchFamily="34" charset="0"/>
                <a:cs typeface="Times New Roman" panose="02020603050405020304" pitchFamily="18" charset="0"/>
              </a:rPr>
              <a:t>upload</a:t>
            </a:r>
            <a:r>
              <a:rPr lang="fr-FR" sz="700" dirty="0">
                <a:effectLst/>
                <a:latin typeface="Calibri" panose="020F0502020204030204" pitchFamily="34" charset="0"/>
                <a:ea typeface="Calibri" panose="020F0502020204030204" pitchFamily="34" charset="0"/>
                <a:cs typeface="Times New Roman" panose="02020603050405020304" pitchFamily="18" charset="0"/>
              </a:rPr>
              <a:t> </a:t>
            </a:r>
            <a:r>
              <a:rPr lang="fr-FR" sz="700" dirty="0" err="1">
                <a:effectLst/>
                <a:latin typeface="Calibri" panose="020F0502020204030204" pitchFamily="34" charset="0"/>
                <a:ea typeface="Calibri" panose="020F0502020204030204" pitchFamily="34" charset="0"/>
                <a:cs typeface="Times New Roman" panose="02020603050405020304" pitchFamily="18" charset="0"/>
              </a:rPr>
              <a:t>them</a:t>
            </a:r>
            <a:r>
              <a:rPr lang="fr-FR" sz="700" dirty="0">
                <a:effectLst/>
                <a:latin typeface="Calibri" panose="020F0502020204030204" pitchFamily="34" charset="0"/>
                <a:ea typeface="Calibri" panose="020F0502020204030204" pitchFamily="34" charset="0"/>
                <a:cs typeface="Times New Roman" panose="02020603050405020304" pitchFamily="18" charset="0"/>
              </a:rPr>
              <a:t> </a:t>
            </a:r>
            <a:r>
              <a:rPr lang="fr-FR" sz="700" dirty="0" err="1">
                <a:effectLst/>
                <a:latin typeface="Calibri" panose="020F0502020204030204" pitchFamily="34" charset="0"/>
                <a:ea typeface="Calibri" panose="020F0502020204030204" pitchFamily="34" charset="0"/>
                <a:cs typeface="Times New Roman" panose="02020603050405020304" pitchFamily="18" charset="0"/>
              </a:rPr>
              <a:t>easily</a:t>
            </a:r>
            <a:r>
              <a:rPr lang="fr-FR" sz="700" dirty="0">
                <a:effectLst/>
                <a:latin typeface="Calibri" panose="020F0502020204030204" pitchFamily="34" charset="0"/>
                <a:ea typeface="Calibri" panose="020F0502020204030204" pitchFamily="34" charset="0"/>
                <a:cs typeface="Times New Roman" panose="02020603050405020304" pitchFamily="18" charset="0"/>
              </a:rPr>
              <a:t> to the Cyber Carothèque </a:t>
            </a:r>
            <a:r>
              <a:rPr lang="fr-FR" sz="700" dirty="0" err="1">
                <a:effectLst/>
                <a:latin typeface="Calibri" panose="020F0502020204030204" pitchFamily="34" charset="0"/>
                <a:ea typeface="Calibri" panose="020F0502020204030204" pitchFamily="34" charset="0"/>
                <a:cs typeface="Times New Roman" panose="02020603050405020304" pitchFamily="18" charset="0"/>
              </a:rPr>
              <a:t>database</a:t>
            </a:r>
            <a:r>
              <a:rPr lang="fr-FR" sz="7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700" u="sng" dirty="0" err="1">
                <a:solidFill>
                  <a:srgbClr val="004274"/>
                </a:solidFill>
                <a:effectLst/>
                <a:latin typeface="Arial Rounded MT Bold" panose="020F0704030504030204" pitchFamily="34" charset="0"/>
                <a:ea typeface="Calibri" panose="020F0502020204030204" pitchFamily="34" charset="0"/>
                <a:cs typeface="Times New Roman" panose="02020603050405020304" pitchFamily="18" charset="0"/>
              </a:rPr>
              <a:t>download</a:t>
            </a:r>
            <a:r>
              <a:rPr lang="fr-FR" sz="700" u="sng" dirty="0">
                <a:solidFill>
                  <a:srgbClr val="004274"/>
                </a:solidFill>
                <a:effectLst/>
                <a:latin typeface="Arial Rounded MT Bold" panose="020F0704030504030204" pitchFamily="34" charset="0"/>
                <a:ea typeface="Calibri" panose="020F0502020204030204" pitchFamily="34" charset="0"/>
                <a:cs typeface="Times New Roman" panose="02020603050405020304" pitchFamily="18" charset="0"/>
              </a:rPr>
              <a:t> the </a:t>
            </a:r>
            <a:r>
              <a:rPr lang="fr-FR" sz="700" u="sng" dirty="0" err="1">
                <a:solidFill>
                  <a:srgbClr val="004274"/>
                </a:solidFill>
                <a:effectLst/>
                <a:latin typeface="Arial Rounded MT Bold" panose="020F0704030504030204" pitchFamily="34" charset="0"/>
                <a:ea typeface="Calibri" panose="020F0502020204030204" pitchFamily="34" charset="0"/>
                <a:cs typeface="Times New Roman" panose="02020603050405020304" pitchFamily="18" charset="0"/>
              </a:rPr>
              <a:t>field</a:t>
            </a:r>
            <a:r>
              <a:rPr lang="fr-FR" sz="700" u="sng" dirty="0">
                <a:solidFill>
                  <a:srgbClr val="004274"/>
                </a:solidFill>
                <a:effectLst/>
                <a:latin typeface="Arial Rounded MT Bold" panose="020F0704030504030204" pitchFamily="34" charset="0"/>
                <a:ea typeface="Calibri" panose="020F0502020204030204" pitchFamily="34" charset="0"/>
                <a:cs typeface="Times New Roman" panose="02020603050405020304" pitchFamily="18" charset="0"/>
              </a:rPr>
              <a:t> application "</a:t>
            </a:r>
            <a:r>
              <a:rPr lang="fr-FR" sz="700" u="sng" dirty="0" err="1">
                <a:solidFill>
                  <a:srgbClr val="004274"/>
                </a:solidFill>
                <a:effectLst/>
                <a:latin typeface="Arial Rounded MT Bold" panose="020F0704030504030204" pitchFamily="34" charset="0"/>
                <a:ea typeface="Calibri" panose="020F0502020204030204" pitchFamily="34" charset="0"/>
                <a:cs typeface="Times New Roman" panose="02020603050405020304" pitchFamily="18" charset="0"/>
              </a:rPr>
              <a:t>Corebook</a:t>
            </a:r>
            <a:r>
              <a:rPr lang="fr-FR" sz="700" u="sng" dirty="0">
                <a:solidFill>
                  <a:srgbClr val="004274"/>
                </a:solidFill>
                <a:effectLst/>
                <a:latin typeface="Arial Rounded MT Bold" panose="020F0704030504030204" pitchFamily="34" charset="0"/>
                <a:ea typeface="Calibri" panose="020F0502020204030204" pitchFamily="34" charset="0"/>
                <a:cs typeface="Times New Roman" panose="02020603050405020304" pitchFamily="18" charset="0"/>
              </a:rPr>
              <a: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e 14"/>
          <p:cNvGrpSpPr/>
          <p:nvPr/>
        </p:nvGrpSpPr>
        <p:grpSpPr>
          <a:xfrm>
            <a:off x="527969" y="4560485"/>
            <a:ext cx="882953" cy="598403"/>
            <a:chOff x="321085" y="4551037"/>
            <a:chExt cx="594357" cy="448135"/>
          </a:xfrm>
        </p:grpSpPr>
        <p:pic>
          <p:nvPicPr>
            <p:cNvPr id="14" name="Image 13"/>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1085" y="4551037"/>
              <a:ext cx="594357" cy="448135"/>
            </a:xfrm>
            <a:prstGeom prst="rect">
              <a:avLst/>
            </a:prstGeom>
          </p:spPr>
        </p:pic>
        <p:pic>
          <p:nvPicPr>
            <p:cNvPr id="12" name="Image 11"/>
            <p:cNvPicPr/>
            <p:nvPr/>
          </p:nvPicPr>
          <p:blipFill>
            <a:blip r:embed="rId9">
              <a:clrChange>
                <a:clrFrom>
                  <a:srgbClr val="FCFFF5"/>
                </a:clrFrom>
                <a:clrTo>
                  <a:srgbClr val="FCFFF5">
                    <a:alpha val="0"/>
                  </a:srgbClr>
                </a:clrTo>
              </a:clrChange>
              <a:extLst>
                <a:ext uri="{28A0092B-C50C-407E-A947-70E740481C1C}">
                  <a14:useLocalDpi xmlns:a14="http://schemas.microsoft.com/office/drawing/2010/main" val="0"/>
                </a:ext>
              </a:extLst>
            </a:blip>
            <a:stretch>
              <a:fillRect/>
            </a:stretch>
          </p:blipFill>
          <p:spPr>
            <a:xfrm>
              <a:off x="531955" y="4638748"/>
              <a:ext cx="269622" cy="272715"/>
            </a:xfrm>
            <a:prstGeom prst="rect">
              <a:avLst/>
            </a:prstGeom>
          </p:spPr>
        </p:pic>
      </p:grpSp>
      <p:pic>
        <p:nvPicPr>
          <p:cNvPr id="18" name="Image 17"/>
          <p:cNvPicPr>
            <a:picLocks noChangeAspect="1"/>
          </p:cNvPicPr>
          <p:nvPr/>
        </p:nvPicPr>
        <p:blipFill>
          <a:blip r:embed="rId10">
            <a:duotone>
              <a:schemeClr val="accent1">
                <a:shade val="45000"/>
                <a:satMod val="135000"/>
              </a:schemeClr>
              <a:prstClr val="white"/>
            </a:duotone>
          </a:blip>
          <a:stretch>
            <a:fillRect/>
          </a:stretch>
        </p:blipFill>
        <p:spPr>
          <a:xfrm>
            <a:off x="1133917" y="5912260"/>
            <a:ext cx="331121" cy="331121"/>
          </a:xfrm>
          <a:prstGeom prst="rect">
            <a:avLst/>
          </a:prstGeom>
        </p:spPr>
      </p:pic>
      <p:pic>
        <p:nvPicPr>
          <p:cNvPr id="19" name="Image 18"/>
          <p:cNvPicPr>
            <a:picLocks noChangeAspect="1"/>
          </p:cNvPicPr>
          <p:nvPr/>
        </p:nvPicPr>
        <p:blipFill>
          <a:blip r:embed="rId11"/>
          <a:stretch>
            <a:fillRect/>
          </a:stretch>
        </p:blipFill>
        <p:spPr>
          <a:xfrm>
            <a:off x="10035144" y="6262431"/>
            <a:ext cx="2088061" cy="525826"/>
          </a:xfrm>
          <a:prstGeom prst="rect">
            <a:avLst/>
          </a:prstGeom>
        </p:spPr>
      </p:pic>
      <p:sp>
        <p:nvSpPr>
          <p:cNvPr id="17" name="Titre 1"/>
          <p:cNvSpPr txBox="1">
            <a:spLocks/>
          </p:cNvSpPr>
          <p:nvPr/>
        </p:nvSpPr>
        <p:spPr>
          <a:xfrm>
            <a:off x="1277491" y="348363"/>
            <a:ext cx="10747086" cy="9421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000" b="1" u="sng" smtClean="0">
                <a:solidFill>
                  <a:srgbClr val="0070C0"/>
                </a:solidFill>
              </a:rPr>
              <a:t>La Cyber-Carothèque Nationale (CCN) &amp; Corebook</a:t>
            </a:r>
            <a:br>
              <a:rPr lang="fr-FR" sz="4000" b="1" u="sng" smtClean="0">
                <a:solidFill>
                  <a:srgbClr val="0070C0"/>
                </a:solidFill>
              </a:rPr>
            </a:br>
            <a:endParaRPr lang="fr-FR" sz="2000" i="1" dirty="0">
              <a:solidFill>
                <a:srgbClr val="FF0000"/>
              </a:solidFill>
            </a:endParaRPr>
          </a:p>
        </p:txBody>
      </p:sp>
      <p:sp>
        <p:nvSpPr>
          <p:cNvPr id="20" name="ZoneTexte 19"/>
          <p:cNvSpPr txBox="1"/>
          <p:nvPr/>
        </p:nvSpPr>
        <p:spPr>
          <a:xfrm>
            <a:off x="7785923" y="1792421"/>
            <a:ext cx="4238653" cy="923330"/>
          </a:xfrm>
          <a:prstGeom prst="rect">
            <a:avLst/>
          </a:prstGeom>
          <a:noFill/>
        </p:spPr>
        <p:txBody>
          <a:bodyPr wrap="square" rtlCol="0">
            <a:spAutoFit/>
          </a:bodyPr>
          <a:lstStyle/>
          <a:p>
            <a:r>
              <a:rPr lang="fr-FR" b="1" i="1" dirty="0" smtClean="0"/>
              <a:t>1- Création de compte nécessaire sur le portail </a:t>
            </a:r>
          </a:p>
          <a:p>
            <a:r>
              <a:rPr lang="fr-FR" dirty="0" smtClean="0"/>
              <a:t> </a:t>
            </a:r>
            <a:endParaRPr lang="fr-FR" dirty="0"/>
          </a:p>
        </p:txBody>
      </p:sp>
      <p:pic>
        <p:nvPicPr>
          <p:cNvPr id="21" name="Image 20" descr="cb00"/>
          <p:cNvPicPr>
            <a:picLocks noGrp="1" noChangeAspect="1"/>
          </p:cNvPicPr>
          <p:nvPr isPhoto="1"/>
        </p:nvPicPr>
        <p:blipFill rotWithShape="1">
          <a:blip r:embed="rId12" cstate="print">
            <a:lum/>
            <a:extLst>
              <a:ext uri="{28A0092B-C50C-407E-A947-70E740481C1C}">
                <a14:useLocalDpi xmlns:a14="http://schemas.microsoft.com/office/drawing/2010/main" val="0"/>
              </a:ext>
            </a:extLst>
          </a:blip>
          <a:srcRect l="18348" t="17368" r="34832" b="37194"/>
          <a:stretch/>
        </p:blipFill>
        <p:spPr>
          <a:xfrm>
            <a:off x="4973293" y="3592132"/>
            <a:ext cx="1927613" cy="11692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2" name="Flèche courbée vers le bas 21"/>
          <p:cNvSpPr/>
          <p:nvPr/>
        </p:nvSpPr>
        <p:spPr>
          <a:xfrm flipH="1">
            <a:off x="4052082" y="3373207"/>
            <a:ext cx="1556571" cy="60720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4" name="Imag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78" y="6346209"/>
            <a:ext cx="511791" cy="511791"/>
          </a:xfrm>
          <a:prstGeom prst="rect">
            <a:avLst/>
          </a:prstGeom>
        </p:spPr>
      </p:pic>
      <p:sp>
        <p:nvSpPr>
          <p:cNvPr id="2" name="ZoneTexte 1"/>
          <p:cNvSpPr txBox="1"/>
          <p:nvPr/>
        </p:nvSpPr>
        <p:spPr>
          <a:xfrm rot="839676">
            <a:off x="9829432" y="1323805"/>
            <a:ext cx="2172731" cy="584775"/>
          </a:xfrm>
          <a:prstGeom prst="rect">
            <a:avLst/>
          </a:prstGeom>
          <a:noFill/>
        </p:spPr>
        <p:txBody>
          <a:bodyPr wrap="square" rtlCol="0">
            <a:spAutoFit/>
          </a:bodyPr>
          <a:lstStyle/>
          <a:p>
            <a:pPr algn="ctr"/>
            <a:r>
              <a:rPr lang="fr-FR" sz="1600" b="1" dirty="0" smtClean="0">
                <a:solidFill>
                  <a:srgbClr val="FF0000"/>
                </a:solidFill>
              </a:rPr>
              <a:t>Manuel en court de création</a:t>
            </a:r>
            <a:endParaRPr lang="fr-FR" sz="1600" b="1" dirty="0">
              <a:solidFill>
                <a:srgbClr val="FF0000"/>
              </a:solidFill>
            </a:endParaRPr>
          </a:p>
        </p:txBody>
      </p:sp>
      <p:pic>
        <p:nvPicPr>
          <p:cNvPr id="4" name="Imag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140431">
            <a:off x="10987049" y="762148"/>
            <a:ext cx="1060101" cy="1041255"/>
          </a:xfrm>
          <a:prstGeom prst="rect">
            <a:avLst/>
          </a:prstGeom>
        </p:spPr>
      </p:pic>
    </p:spTree>
    <p:extLst>
      <p:ext uri="{BB962C8B-B14F-4D97-AF65-F5344CB8AC3E}">
        <p14:creationId xmlns:p14="http://schemas.microsoft.com/office/powerpoint/2010/main" val="18714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71548" y="-41051"/>
            <a:ext cx="8075424" cy="10166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u="sng" dirty="0" smtClean="0">
                <a:solidFill>
                  <a:srgbClr val="0070C0"/>
                </a:solidFill>
              </a:rPr>
              <a:t>Exemple de modélisation de carottiers</a:t>
            </a:r>
            <a:endParaRPr lang="fr-FR" sz="1600" b="1" u="sng" dirty="0">
              <a:solidFill>
                <a:schemeClr val="accent1"/>
              </a:solidFill>
              <a:latin typeface="+mn-lt"/>
              <a:ea typeface="+mn-ea"/>
              <a:cs typeface="+mn-cs"/>
            </a:endParaRPr>
          </a:p>
        </p:txBody>
      </p:sp>
      <p:sp>
        <p:nvSpPr>
          <p:cNvPr id="18" name="Titre 1"/>
          <p:cNvSpPr txBox="1">
            <a:spLocks/>
          </p:cNvSpPr>
          <p:nvPr/>
        </p:nvSpPr>
        <p:spPr>
          <a:xfrm>
            <a:off x="3585776" y="6516386"/>
            <a:ext cx="5032248" cy="2582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000" dirty="0" smtClean="0">
                <a:solidFill>
                  <a:schemeClr val="bg1">
                    <a:lumMod val="50000"/>
                  </a:schemeClr>
                </a:solidFill>
              </a:rPr>
              <a:t>ANF « Carottage continentaux et lacustres », octobre 2017</a:t>
            </a:r>
            <a:endParaRPr lang="fr-FR" sz="1000" dirty="0">
              <a:solidFill>
                <a:schemeClr val="bg1">
                  <a:lumMod val="50000"/>
                </a:schemeClr>
              </a:solidFill>
            </a:endParaRPr>
          </a:p>
        </p:txBody>
      </p:sp>
      <p:grpSp>
        <p:nvGrpSpPr>
          <p:cNvPr id="32" name="Groupe 31"/>
          <p:cNvGrpSpPr/>
          <p:nvPr/>
        </p:nvGrpSpPr>
        <p:grpSpPr>
          <a:xfrm>
            <a:off x="8429100" y="260648"/>
            <a:ext cx="3479371" cy="6335744"/>
            <a:chOff x="7056231" y="908313"/>
            <a:chExt cx="3340040" cy="5922024"/>
          </a:xfrm>
        </p:grpSpPr>
        <p:pic>
          <p:nvPicPr>
            <p:cNvPr id="33" name="Image 32"/>
            <p:cNvPicPr>
              <a:picLocks noChangeAspect="1"/>
            </p:cNvPicPr>
            <p:nvPr/>
          </p:nvPicPr>
          <p:blipFill>
            <a:blip r:embed="rId2">
              <a:duotone>
                <a:prstClr val="black"/>
                <a:schemeClr val="accent5">
                  <a:lumMod val="60000"/>
                  <a:lumOff val="40000"/>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7207759" y="1632525"/>
              <a:ext cx="3188512" cy="5197812"/>
            </a:xfrm>
            <a:prstGeom prst="rect">
              <a:avLst/>
            </a:prstGeom>
            <a:solidFill>
              <a:schemeClr val="tx1"/>
            </a:solidFill>
            <a:ln>
              <a:solidFill>
                <a:srgbClr val="0070C0"/>
              </a:solidFill>
            </a:ln>
          </p:spPr>
        </p:pic>
        <p:sp>
          <p:nvSpPr>
            <p:cNvPr id="34" name="Rectangle 33"/>
            <p:cNvSpPr/>
            <p:nvPr/>
          </p:nvSpPr>
          <p:spPr>
            <a:xfrm>
              <a:off x="7056231" y="908313"/>
              <a:ext cx="1480119" cy="440040"/>
            </a:xfrm>
            <a:prstGeom prst="rect">
              <a:avLst/>
            </a:prstGeom>
          </p:spPr>
          <p:txBody>
            <a:bodyPr wrap="none">
              <a:spAutoFit/>
            </a:bodyPr>
            <a:lstStyle/>
            <a:p>
              <a:r>
                <a:rPr lang="fr-FR" sz="1400" b="1" dirty="0" err="1">
                  <a:hlinkClick r:id="rId4"/>
                </a:rPr>
                <a:t>CobraTT</a:t>
              </a:r>
              <a:r>
                <a:rPr lang="fr-FR" sz="1400" b="1" dirty="0">
                  <a:hlinkClick r:id="rId4"/>
                </a:rPr>
                <a:t> </a:t>
              </a:r>
              <a:r>
                <a:rPr lang="fr-FR" sz="1400" b="1" dirty="0" smtClean="0">
                  <a:hlinkClick r:id="rId4"/>
                </a:rPr>
                <a:t>– </a:t>
              </a:r>
              <a:r>
                <a:rPr lang="fr-FR" sz="1400" b="1" dirty="0" err="1" smtClean="0">
                  <a:hlinkClick r:id="rId4"/>
                </a:rPr>
                <a:t>Eijkelkamp</a:t>
              </a:r>
              <a:endParaRPr lang="fr-FR" sz="1400" b="1" dirty="0" smtClean="0"/>
            </a:p>
            <a:p>
              <a:r>
                <a:rPr lang="fr-FR" sz="1050" b="1" dirty="0" smtClean="0">
                  <a:solidFill>
                    <a:srgbClr val="0070C0"/>
                  </a:solidFill>
                </a:rPr>
                <a:t>(Percussion </a:t>
              </a:r>
              <a:r>
                <a:rPr lang="fr-FR" sz="1050" b="1" dirty="0" err="1" smtClean="0">
                  <a:solidFill>
                    <a:srgbClr val="0070C0"/>
                  </a:solidFill>
                </a:rPr>
                <a:t>corer</a:t>
              </a:r>
              <a:r>
                <a:rPr lang="fr-FR" sz="1050" b="1" dirty="0" smtClean="0">
                  <a:solidFill>
                    <a:srgbClr val="0070C0"/>
                  </a:solidFill>
                </a:rPr>
                <a:t>)</a:t>
              </a:r>
              <a:endParaRPr lang="fr-FR" sz="1050" dirty="0">
                <a:solidFill>
                  <a:srgbClr val="0070C0"/>
                </a:solidFill>
              </a:endParaRPr>
            </a:p>
          </p:txBody>
        </p:sp>
      </p:grpSp>
      <p:pic>
        <p:nvPicPr>
          <p:cNvPr id="8" name="Image 7"/>
          <p:cNvPicPr>
            <a:picLocks noChangeAspect="1"/>
          </p:cNvPicPr>
          <p:nvPr/>
        </p:nvPicPr>
        <p:blipFill>
          <a:blip r:embed="rId5"/>
          <a:stretch>
            <a:fillRect/>
          </a:stretch>
        </p:blipFill>
        <p:spPr>
          <a:xfrm>
            <a:off x="39940" y="5278402"/>
            <a:ext cx="1731997" cy="1569466"/>
          </a:xfrm>
          <a:prstGeom prst="rect">
            <a:avLst/>
          </a:prstGeom>
        </p:spPr>
      </p:pic>
      <p:grpSp>
        <p:nvGrpSpPr>
          <p:cNvPr id="17" name="Groupe 16"/>
          <p:cNvGrpSpPr/>
          <p:nvPr/>
        </p:nvGrpSpPr>
        <p:grpSpPr>
          <a:xfrm>
            <a:off x="289819" y="896560"/>
            <a:ext cx="2930136" cy="4361598"/>
            <a:chOff x="289819" y="896560"/>
            <a:chExt cx="2930136" cy="4361598"/>
          </a:xfrm>
        </p:grpSpPr>
        <p:grpSp>
          <p:nvGrpSpPr>
            <p:cNvPr id="10" name="Groupe 9"/>
            <p:cNvGrpSpPr/>
            <p:nvPr/>
          </p:nvGrpSpPr>
          <p:grpSpPr>
            <a:xfrm>
              <a:off x="289819" y="1048686"/>
              <a:ext cx="2930136" cy="4209472"/>
              <a:chOff x="304692" y="1337025"/>
              <a:chExt cx="2930136" cy="4209472"/>
            </a:xfrm>
          </p:grpSpPr>
          <p:pic>
            <p:nvPicPr>
              <p:cNvPr id="3" name="Imag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692" y="1337025"/>
                <a:ext cx="2930136" cy="4209472"/>
              </a:xfrm>
              <a:prstGeom prst="rect">
                <a:avLst/>
              </a:prstGeom>
            </p:spPr>
          </p:pic>
          <p:sp>
            <p:nvSpPr>
              <p:cNvPr id="20" name="ZoneTexte 19"/>
              <p:cNvSpPr txBox="1"/>
              <p:nvPr/>
            </p:nvSpPr>
            <p:spPr>
              <a:xfrm rot="16200000">
                <a:off x="-26013" y="4902670"/>
                <a:ext cx="1015021" cy="215444"/>
              </a:xfrm>
              <a:prstGeom prst="rect">
                <a:avLst/>
              </a:prstGeom>
              <a:noFill/>
            </p:spPr>
            <p:txBody>
              <a:bodyPr wrap="none" rtlCol="0">
                <a:spAutoFit/>
              </a:bodyPr>
              <a:lstStyle/>
              <a:p>
                <a:r>
                  <a:rPr lang="fr-FR" sz="800" dirty="0" smtClean="0"/>
                  <a:t>F Arnaud (EDYTEM)</a:t>
                </a:r>
                <a:endParaRPr lang="fr-FR" sz="800" dirty="0"/>
              </a:p>
            </p:txBody>
          </p:sp>
        </p:grpSp>
        <p:sp>
          <p:nvSpPr>
            <p:cNvPr id="9" name="Rectangle 8"/>
            <p:cNvSpPr/>
            <p:nvPr/>
          </p:nvSpPr>
          <p:spPr>
            <a:xfrm>
              <a:off x="792738" y="896560"/>
              <a:ext cx="2135072" cy="338554"/>
            </a:xfrm>
            <a:prstGeom prst="rect">
              <a:avLst/>
            </a:prstGeom>
          </p:spPr>
          <p:txBody>
            <a:bodyPr wrap="none">
              <a:spAutoFit/>
            </a:bodyPr>
            <a:lstStyle/>
            <a:p>
              <a:r>
                <a:rPr lang="fr-FR" sz="1600" b="1" u="sng" dirty="0">
                  <a:solidFill>
                    <a:srgbClr val="0070C0"/>
                  </a:solidFill>
                </a:rPr>
                <a:t>Les carottiers UWITEC  </a:t>
              </a:r>
            </a:p>
          </p:txBody>
        </p:sp>
      </p:grpSp>
      <p:pic>
        <p:nvPicPr>
          <p:cNvPr id="35" name="Image 3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0" y="-190360"/>
            <a:ext cx="1171548" cy="1183066"/>
          </a:xfrm>
          <a:prstGeom prst="rect">
            <a:avLst/>
          </a:prstGeom>
        </p:spPr>
      </p:pic>
      <p:grpSp>
        <p:nvGrpSpPr>
          <p:cNvPr id="16" name="Groupe 15"/>
          <p:cNvGrpSpPr/>
          <p:nvPr/>
        </p:nvGrpSpPr>
        <p:grpSpPr>
          <a:xfrm>
            <a:off x="2691917" y="3759057"/>
            <a:ext cx="2129033" cy="2837335"/>
            <a:chOff x="2769600" y="3760728"/>
            <a:chExt cx="2129033" cy="2837335"/>
          </a:xfrm>
        </p:grpSpPr>
        <p:grpSp>
          <p:nvGrpSpPr>
            <p:cNvPr id="6" name="Groupe 5"/>
            <p:cNvGrpSpPr/>
            <p:nvPr/>
          </p:nvGrpSpPr>
          <p:grpSpPr>
            <a:xfrm>
              <a:off x="2837296" y="3760728"/>
              <a:ext cx="2061337" cy="2668701"/>
              <a:chOff x="7898792" y="1030372"/>
              <a:chExt cx="4293208" cy="5715401"/>
            </a:xfrm>
          </p:grpSpPr>
          <p:pic>
            <p:nvPicPr>
              <p:cNvPr id="5" name="Image 4"/>
              <p:cNvPicPr>
                <a:picLocks noChangeAspect="1"/>
              </p:cNvPicPr>
              <p:nvPr/>
            </p:nvPicPr>
            <p:blipFill>
              <a:blip r:embed="rId8"/>
              <a:stretch>
                <a:fillRect/>
              </a:stretch>
            </p:blipFill>
            <p:spPr>
              <a:xfrm>
                <a:off x="7898792" y="1030372"/>
                <a:ext cx="4293208" cy="5715401"/>
              </a:xfrm>
              <a:prstGeom prst="rect">
                <a:avLst/>
              </a:prstGeom>
            </p:spPr>
          </p:pic>
          <p:sp>
            <p:nvSpPr>
              <p:cNvPr id="21" name="ZoneTexte 20"/>
              <p:cNvSpPr txBox="1"/>
              <p:nvPr/>
            </p:nvSpPr>
            <p:spPr>
              <a:xfrm rot="16200000">
                <a:off x="11467851" y="6040710"/>
                <a:ext cx="994183" cy="215444"/>
              </a:xfrm>
              <a:prstGeom prst="rect">
                <a:avLst/>
              </a:prstGeom>
              <a:noFill/>
            </p:spPr>
            <p:txBody>
              <a:bodyPr wrap="none" rtlCol="0">
                <a:spAutoFit/>
              </a:bodyPr>
              <a:lstStyle/>
              <a:p>
                <a:r>
                  <a:rPr lang="fr-FR" sz="800" dirty="0" smtClean="0"/>
                  <a:t>F Arnaud (EDYTEM)</a:t>
                </a:r>
                <a:endParaRPr lang="fr-FR" sz="800" dirty="0"/>
              </a:p>
            </p:txBody>
          </p:sp>
        </p:grpSp>
        <p:sp>
          <p:nvSpPr>
            <p:cNvPr id="24" name="ZoneTexte 23"/>
            <p:cNvSpPr txBox="1"/>
            <p:nvPr/>
          </p:nvSpPr>
          <p:spPr>
            <a:xfrm>
              <a:off x="2769600" y="6382619"/>
              <a:ext cx="1842547" cy="215444"/>
            </a:xfrm>
            <a:prstGeom prst="rect">
              <a:avLst/>
            </a:prstGeom>
            <a:noFill/>
          </p:spPr>
          <p:txBody>
            <a:bodyPr wrap="square" rtlCol="0">
              <a:spAutoFit/>
            </a:bodyPr>
            <a:lstStyle/>
            <a:p>
              <a:r>
                <a:rPr lang="fr-FR" sz="800" b="1" dirty="0" err="1" smtClean="0"/>
                <a:t>Uwitec</a:t>
              </a:r>
              <a:r>
                <a:rPr lang="fr-FR" sz="800" b="1" dirty="0" smtClean="0"/>
                <a:t> Trousse coupante + Sphincter</a:t>
              </a:r>
              <a:endParaRPr lang="fr-FR" sz="800" b="1" dirty="0"/>
            </a:p>
          </p:txBody>
        </p:sp>
      </p:grpSp>
      <p:grpSp>
        <p:nvGrpSpPr>
          <p:cNvPr id="37" name="Groupe 36"/>
          <p:cNvGrpSpPr/>
          <p:nvPr/>
        </p:nvGrpSpPr>
        <p:grpSpPr>
          <a:xfrm>
            <a:off x="5217319" y="1084451"/>
            <a:ext cx="3038921" cy="4919424"/>
            <a:chOff x="5217319" y="1084451"/>
            <a:chExt cx="3038921" cy="4919424"/>
          </a:xfrm>
        </p:grpSpPr>
        <p:grpSp>
          <p:nvGrpSpPr>
            <p:cNvPr id="27" name="Groupe 26"/>
            <p:cNvGrpSpPr/>
            <p:nvPr/>
          </p:nvGrpSpPr>
          <p:grpSpPr>
            <a:xfrm>
              <a:off x="5217319" y="1084451"/>
              <a:ext cx="2910134" cy="4919424"/>
              <a:chOff x="131909" y="550020"/>
              <a:chExt cx="5211616" cy="6133692"/>
            </a:xfrm>
          </p:grpSpPr>
          <p:pic>
            <p:nvPicPr>
              <p:cNvPr id="28" name="Image 27"/>
              <p:cNvPicPr>
                <a:picLocks noChangeAspect="1"/>
              </p:cNvPicPr>
              <p:nvPr/>
            </p:nvPicPr>
            <p:blipFill>
              <a:blip r:embed="rId9" cstate="screen">
                <a:extLst>
                  <a:ext uri="{BEBA8EAE-BF5A-486C-A8C5-ECC9F3942E4B}">
                    <a14:imgProps xmlns:a14="http://schemas.microsoft.com/office/drawing/2010/main">
                      <a14:imgLayer r:embed="rId10">
                        <a14:imgEffect>
                          <a14:colorTemperature colorTemp="4700"/>
                        </a14:imgEffect>
                      </a14:imgLayer>
                    </a14:imgProps>
                  </a:ext>
                  <a:ext uri="{28A0092B-C50C-407E-A947-70E740481C1C}">
                    <a14:useLocalDpi xmlns:a14="http://schemas.microsoft.com/office/drawing/2010/main"/>
                  </a:ext>
                </a:extLst>
              </a:blip>
              <a:stretch>
                <a:fillRect/>
              </a:stretch>
            </p:blipFill>
            <p:spPr>
              <a:xfrm>
                <a:off x="154384" y="1834907"/>
                <a:ext cx="3622772" cy="4848805"/>
              </a:xfrm>
              <a:prstGeom prst="rect">
                <a:avLst/>
              </a:prstGeom>
            </p:spPr>
          </p:pic>
          <p:pic>
            <p:nvPicPr>
              <p:cNvPr id="29" name="Image 2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367146" y="1546876"/>
                <a:ext cx="1976379" cy="5128179"/>
              </a:xfrm>
              <a:prstGeom prst="rect">
                <a:avLst/>
              </a:prstGeom>
              <a:ln>
                <a:solidFill>
                  <a:schemeClr val="accent1"/>
                </a:solidFill>
              </a:ln>
            </p:spPr>
          </p:pic>
          <p:pic>
            <p:nvPicPr>
              <p:cNvPr id="30" name="Image 2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57483" y="5003260"/>
                <a:ext cx="1117210" cy="1489613"/>
              </a:xfrm>
              <a:prstGeom prst="rect">
                <a:avLst/>
              </a:prstGeom>
            </p:spPr>
          </p:pic>
          <p:sp>
            <p:nvSpPr>
              <p:cNvPr id="31" name="Rectangle 30"/>
              <p:cNvSpPr/>
              <p:nvPr/>
            </p:nvSpPr>
            <p:spPr>
              <a:xfrm>
                <a:off x="131909" y="550020"/>
                <a:ext cx="4034481" cy="934153"/>
              </a:xfrm>
              <a:prstGeom prst="rect">
                <a:avLst/>
              </a:prstGeom>
            </p:spPr>
            <p:txBody>
              <a:bodyPr wrap="none">
                <a:spAutoFit/>
              </a:bodyPr>
              <a:lstStyle/>
              <a:p>
                <a:r>
                  <a:rPr lang="fr-FR" sz="1600" b="1" dirty="0" err="1" smtClean="0">
                    <a:solidFill>
                      <a:schemeClr val="accent1"/>
                    </a:solidFill>
                    <a:hlinkClick r:id="rId4"/>
                  </a:rPr>
                  <a:t>Russian</a:t>
                </a:r>
                <a:r>
                  <a:rPr lang="fr-FR" sz="1600" b="1" dirty="0" smtClean="0">
                    <a:solidFill>
                      <a:schemeClr val="accent1"/>
                    </a:solidFill>
                    <a:hlinkClick r:id="rId4"/>
                  </a:rPr>
                  <a:t> </a:t>
                </a:r>
                <a:r>
                  <a:rPr lang="fr-FR" sz="1600" b="1" dirty="0" err="1" smtClean="0">
                    <a:solidFill>
                      <a:schemeClr val="accent1"/>
                    </a:solidFill>
                    <a:hlinkClick r:id="rId4"/>
                  </a:rPr>
                  <a:t>corer</a:t>
                </a:r>
                <a:r>
                  <a:rPr lang="fr-FR" sz="1600" b="1" dirty="0" smtClean="0">
                    <a:solidFill>
                      <a:schemeClr val="accent1"/>
                    </a:solidFill>
                    <a:hlinkClick r:id="rId4"/>
                  </a:rPr>
                  <a:t> 51</a:t>
                </a:r>
                <a:r>
                  <a:rPr lang="fr-FR" sz="1600" b="1" dirty="0" smtClean="0">
                    <a:solidFill>
                      <a:schemeClr val="accent1"/>
                    </a:solidFill>
                  </a:rPr>
                  <a:t> </a:t>
                </a:r>
              </a:p>
              <a:p>
                <a:r>
                  <a:rPr lang="fr-FR" sz="1100" b="1" dirty="0" smtClean="0"/>
                  <a:t>(</a:t>
                </a:r>
                <a:r>
                  <a:rPr lang="fr-FR" sz="1100" b="1" dirty="0"/>
                  <a:t>C</a:t>
                </a:r>
                <a:r>
                  <a:rPr lang="fr-FR" sz="1100" b="1" dirty="0" smtClean="0"/>
                  <a:t>ARTTEL EDYTEM)</a:t>
                </a:r>
              </a:p>
            </p:txBody>
          </p:sp>
        </p:grpSp>
        <p:sp>
          <p:nvSpPr>
            <p:cNvPr id="36" name="Rectangle 35"/>
            <p:cNvSpPr/>
            <p:nvPr/>
          </p:nvSpPr>
          <p:spPr>
            <a:xfrm>
              <a:off x="5240744" y="1730739"/>
              <a:ext cx="3015496" cy="427313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12935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402"/>
            <a:ext cx="1128080" cy="1139171"/>
          </a:xfrm>
          <a:prstGeom prst="rect">
            <a:avLst/>
          </a:prstGeom>
        </p:spPr>
      </p:pic>
      <p:grpSp>
        <p:nvGrpSpPr>
          <p:cNvPr id="30" name="Groupe 29"/>
          <p:cNvGrpSpPr/>
          <p:nvPr/>
        </p:nvGrpSpPr>
        <p:grpSpPr>
          <a:xfrm>
            <a:off x="219075" y="1329796"/>
            <a:ext cx="6830975" cy="5191933"/>
            <a:chOff x="414655" y="1592677"/>
            <a:chExt cx="6170930" cy="4560887"/>
          </a:xfrm>
        </p:grpSpPr>
        <p:pic>
          <p:nvPicPr>
            <p:cNvPr id="1025" name="Imag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4655" y="1592677"/>
              <a:ext cx="6080125" cy="456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872353" y="5464706"/>
              <a:ext cx="713232" cy="184666"/>
            </a:xfrm>
            <a:prstGeom prst="rect">
              <a:avLst/>
            </a:prstGeom>
            <a:noFill/>
          </p:spPr>
          <p:txBody>
            <a:bodyPr wrap="square" rtlCol="0">
              <a:spAutoFit/>
            </a:bodyPr>
            <a:lstStyle/>
            <a:p>
              <a:r>
                <a:rPr lang="fr-FR" sz="600" dirty="0" err="1" smtClean="0"/>
                <a:t>Core-Piece</a:t>
              </a:r>
              <a:endParaRPr lang="fr-FR" sz="600" dirty="0"/>
            </a:p>
          </p:txBody>
        </p:sp>
        <p:grpSp>
          <p:nvGrpSpPr>
            <p:cNvPr id="17" name="Groupe 16"/>
            <p:cNvGrpSpPr/>
            <p:nvPr/>
          </p:nvGrpSpPr>
          <p:grpSpPr>
            <a:xfrm>
              <a:off x="5598668" y="3582924"/>
              <a:ext cx="547370" cy="1673720"/>
              <a:chOff x="5598668" y="3621024"/>
              <a:chExt cx="547370" cy="1673720"/>
            </a:xfrm>
          </p:grpSpPr>
          <p:cxnSp>
            <p:nvCxnSpPr>
              <p:cNvPr id="8" name="Connecteur droit avec flèche 7"/>
              <p:cNvCxnSpPr/>
              <p:nvPr/>
            </p:nvCxnSpPr>
            <p:spPr>
              <a:xfrm>
                <a:off x="6138164" y="3621024"/>
                <a:ext cx="7874" cy="1673720"/>
              </a:xfrm>
              <a:prstGeom prst="straightConnector1">
                <a:avLst/>
              </a:prstGeom>
              <a:ln w="6350">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5598668" y="3621024"/>
                <a:ext cx="547370" cy="0"/>
              </a:xfrm>
              <a:prstGeom prst="line">
                <a:avLst/>
              </a:prstGeom>
              <a:ln w="635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p:nvSpPr>
          <p:spPr>
            <a:xfrm>
              <a:off x="2365444" y="4458068"/>
              <a:ext cx="557784" cy="276999"/>
            </a:xfrm>
            <a:prstGeom prst="rect">
              <a:avLst/>
            </a:prstGeom>
            <a:solidFill>
              <a:srgbClr val="FFFF00"/>
            </a:solidFill>
          </p:spPr>
          <p:txBody>
            <a:bodyPr wrap="square" rtlCol="0">
              <a:spAutoFit/>
            </a:bodyPr>
            <a:lstStyle/>
            <a:p>
              <a:pPr algn="ctr"/>
              <a:r>
                <a:rPr lang="fr-FR" sz="600" b="1" u="sng" dirty="0" smtClean="0"/>
                <a:t>SAMPLE</a:t>
              </a:r>
            </a:p>
            <a:p>
              <a:pPr algn="ctr"/>
              <a:r>
                <a:rPr lang="fr-FR" sz="600" dirty="0" err="1" smtClean="0"/>
                <a:t>Core-Piece</a:t>
              </a:r>
              <a:endParaRPr lang="fr-FR" sz="600" dirty="0"/>
            </a:p>
          </p:txBody>
        </p:sp>
        <p:grpSp>
          <p:nvGrpSpPr>
            <p:cNvPr id="20" name="Groupe 19"/>
            <p:cNvGrpSpPr/>
            <p:nvPr/>
          </p:nvGrpSpPr>
          <p:grpSpPr>
            <a:xfrm>
              <a:off x="2508895" y="3191866"/>
              <a:ext cx="270882" cy="1266018"/>
              <a:chOff x="5598668" y="3621024"/>
              <a:chExt cx="547370" cy="1673720"/>
            </a:xfrm>
          </p:grpSpPr>
          <p:cxnSp>
            <p:nvCxnSpPr>
              <p:cNvPr id="21" name="Connecteur droit avec flèche 20"/>
              <p:cNvCxnSpPr/>
              <p:nvPr/>
            </p:nvCxnSpPr>
            <p:spPr>
              <a:xfrm>
                <a:off x="6138164" y="3621024"/>
                <a:ext cx="7874" cy="1673720"/>
              </a:xfrm>
              <a:prstGeom prst="straightConnector1">
                <a:avLst/>
              </a:prstGeom>
              <a:ln w="3175">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5598668" y="3621024"/>
                <a:ext cx="547370"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4" name="Connecteur droit avec flèche 23"/>
            <p:cNvCxnSpPr/>
            <p:nvPr/>
          </p:nvCxnSpPr>
          <p:spPr>
            <a:xfrm>
              <a:off x="1016000" y="4544416"/>
              <a:ext cx="1282700" cy="0"/>
            </a:xfrm>
            <a:prstGeom prst="straightConnector1">
              <a:avLst/>
            </a:prstGeom>
            <a:ln w="3175">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5054600" y="5583688"/>
              <a:ext cx="817753" cy="0"/>
            </a:xfrm>
            <a:prstGeom prst="straightConnector1">
              <a:avLst/>
            </a:prstGeom>
            <a:ln w="3175">
              <a:solidFill>
                <a:schemeClr val="accent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2" name="Titre 1"/>
          <p:cNvSpPr txBox="1">
            <a:spLocks/>
          </p:cNvSpPr>
          <p:nvPr/>
        </p:nvSpPr>
        <p:spPr>
          <a:xfrm>
            <a:off x="1098811" y="98342"/>
            <a:ext cx="7750525" cy="1065320"/>
          </a:xfrm>
          <a:prstGeom prst="rect">
            <a:avLst/>
          </a:prstGeom>
        </p:spPr>
        <p:txBody>
          <a:bodyPr vert="horz" lIns="91440" tIns="45720" rIns="91440" bIns="45720" rtlCol="0" anchor="ctr">
            <a:noAutofit/>
          </a:bodyPr>
          <a:lstStyle>
            <a:defPPr>
              <a:defRPr lang="fr-FR"/>
            </a:defPPr>
            <a:lvl1pPr>
              <a:lnSpc>
                <a:spcPct val="90000"/>
              </a:lnSpc>
              <a:spcBef>
                <a:spcPct val="0"/>
              </a:spcBef>
              <a:buNone/>
              <a:defRPr sz="4800" b="1" u="sng">
                <a:solidFill>
                  <a:srgbClr val="0070C0"/>
                </a:solidFill>
                <a:latin typeface="+mj-lt"/>
                <a:ea typeface="+mj-ea"/>
                <a:cs typeface="+mj-cs"/>
              </a:defRPr>
            </a:lvl1pPr>
          </a:lstStyle>
          <a:p>
            <a:r>
              <a:rPr lang="fr-FR" sz="4000" dirty="0" err="1"/>
              <a:t>Core</a:t>
            </a:r>
            <a:r>
              <a:rPr lang="fr-FR" sz="4000" dirty="0"/>
              <a:t> &amp; Data Management </a:t>
            </a:r>
            <a:endParaRPr lang="fr-FR" sz="4000" dirty="0" smtClean="0"/>
          </a:p>
          <a:p>
            <a:r>
              <a:rPr lang="fr-FR" sz="1600" u="none" dirty="0" smtClean="0">
                <a:solidFill>
                  <a:srgbClr val="FF0000"/>
                </a:solidFill>
              </a:rPr>
              <a:t>(Codage automatique et gestion des métadonnées par héritage) </a:t>
            </a:r>
            <a:endParaRPr lang="fr-FR" sz="1600" u="none" dirty="0">
              <a:solidFill>
                <a:srgbClr val="FF0000"/>
              </a:solidFill>
            </a:endParaRPr>
          </a:p>
        </p:txBody>
      </p:sp>
      <p:graphicFrame>
        <p:nvGraphicFramePr>
          <p:cNvPr id="33" name="Tableau 32"/>
          <p:cNvGraphicFramePr>
            <a:graphicFrameLocks noGrp="1"/>
          </p:cNvGraphicFramePr>
          <p:nvPr>
            <p:extLst>
              <p:ext uri="{D42A27DB-BD31-4B8C-83A1-F6EECF244321}">
                <p14:modId xmlns:p14="http://schemas.microsoft.com/office/powerpoint/2010/main" val="342884583"/>
              </p:ext>
            </p:extLst>
          </p:nvPr>
        </p:nvGraphicFramePr>
        <p:xfrm>
          <a:off x="7402948" y="1255711"/>
          <a:ext cx="4531155" cy="5335281"/>
        </p:xfrm>
        <a:graphic>
          <a:graphicData uri="http://schemas.openxmlformats.org/drawingml/2006/table">
            <a:tbl>
              <a:tblPr firstRow="1" firstCol="1" bandRow="1">
                <a:tableStyleId>{5C22544A-7EE6-4342-B048-85BDC9FD1C3A}</a:tableStyleId>
              </a:tblPr>
              <a:tblGrid>
                <a:gridCol w="607960">
                  <a:extLst>
                    <a:ext uri="{9D8B030D-6E8A-4147-A177-3AD203B41FA5}">
                      <a16:colId xmlns:a16="http://schemas.microsoft.com/office/drawing/2014/main" val="2235496884"/>
                    </a:ext>
                  </a:extLst>
                </a:gridCol>
                <a:gridCol w="317340">
                  <a:extLst>
                    <a:ext uri="{9D8B030D-6E8A-4147-A177-3AD203B41FA5}">
                      <a16:colId xmlns:a16="http://schemas.microsoft.com/office/drawing/2014/main" val="1202770390"/>
                    </a:ext>
                  </a:extLst>
                </a:gridCol>
                <a:gridCol w="1349323">
                  <a:extLst>
                    <a:ext uri="{9D8B030D-6E8A-4147-A177-3AD203B41FA5}">
                      <a16:colId xmlns:a16="http://schemas.microsoft.com/office/drawing/2014/main" val="3020995493"/>
                    </a:ext>
                  </a:extLst>
                </a:gridCol>
                <a:gridCol w="2256532">
                  <a:extLst>
                    <a:ext uri="{9D8B030D-6E8A-4147-A177-3AD203B41FA5}">
                      <a16:colId xmlns:a16="http://schemas.microsoft.com/office/drawing/2014/main" val="328670371"/>
                    </a:ext>
                  </a:extLst>
                </a:gridCol>
              </a:tblGrid>
              <a:tr h="517105">
                <a:tc>
                  <a:txBody>
                    <a:bodyPr/>
                    <a:lstStyle/>
                    <a:p>
                      <a:pPr marL="71755" marR="71755" algn="ctr">
                        <a:spcBef>
                          <a:spcPts val="600"/>
                        </a:spcBef>
                        <a:spcAft>
                          <a:spcPts val="600"/>
                        </a:spcAft>
                      </a:pPr>
                      <a:r>
                        <a:rPr lang="fr-CA" sz="2500" dirty="0">
                          <a:solidFill>
                            <a:srgbClr val="FFFF00"/>
                          </a:solidFill>
                          <a:effectLst/>
                        </a:rPr>
                        <a:t>w</a:t>
                      </a:r>
                      <a:endParaRPr lang="fr-FR" sz="800" dirty="0">
                        <a:solidFill>
                          <a:srgbClr val="FFFF00"/>
                        </a:solidFill>
                        <a:effectLst/>
                        <a:latin typeface="Times New Roman" panose="02020603050405020304" pitchFamily="18" charset="0"/>
                        <a:ea typeface="Times New Roman" panose="02020603050405020304" pitchFamily="18" charset="0"/>
                      </a:endParaRPr>
                    </a:p>
                  </a:txBody>
                  <a:tcPr marL="48503" marR="48503" marT="0" marB="0" vert="vert270"/>
                </a:tc>
                <a:tc>
                  <a:txBody>
                    <a:bodyPr/>
                    <a:lstStyle/>
                    <a:p>
                      <a:pPr marL="0" algn="l" defTabSz="914400" rtl="0" eaLnBrk="1" latinLnBrk="0" hangingPunct="1">
                        <a:spcAft>
                          <a:spcPts val="0"/>
                        </a:spcAft>
                      </a:pPr>
                      <a:r>
                        <a:rPr lang="fr-CA" sz="900" kern="1200" dirty="0">
                          <a:solidFill>
                            <a:schemeClr val="dk1"/>
                          </a:solidFill>
                          <a:effectLst/>
                          <a:latin typeface="+mn-lt"/>
                          <a:ea typeface="+mn-ea"/>
                          <a:cs typeface="+mn-cs"/>
                        </a:rPr>
                        <a:t> </a:t>
                      </a:r>
                      <a:endParaRPr lang="fr-FR" sz="900" kern="1200" dirty="0">
                        <a:solidFill>
                          <a:schemeClr val="dk1"/>
                        </a:solidFill>
                        <a:effectLst/>
                        <a:latin typeface="+mn-lt"/>
                        <a:ea typeface="+mn-ea"/>
                        <a:cs typeface="+mn-cs"/>
                      </a:endParaRPr>
                    </a:p>
                  </a:txBody>
                  <a:tcPr marL="48503" marR="48503" marT="0" marB="0"/>
                </a:tc>
                <a:tc>
                  <a:txBody>
                    <a:bodyPr/>
                    <a:lstStyle/>
                    <a:p>
                      <a:pPr marL="0" algn="l" defTabSz="914400" rtl="0" eaLnBrk="1" latinLnBrk="0" hangingPunct="1">
                        <a:spcBef>
                          <a:spcPts val="0"/>
                        </a:spcBef>
                        <a:spcAft>
                          <a:spcPts val="0"/>
                        </a:spcAft>
                      </a:pPr>
                      <a:endParaRPr lang="fr-CA" sz="1300" b="1" kern="1200" dirty="0" smtClean="0">
                        <a:solidFill>
                          <a:schemeClr val="dk1"/>
                        </a:solidFill>
                        <a:effectLst/>
                        <a:latin typeface="+mn-lt"/>
                        <a:ea typeface="+mn-ea"/>
                        <a:cs typeface="+mn-cs"/>
                      </a:endParaRPr>
                    </a:p>
                    <a:p>
                      <a:pPr marL="0" algn="l" defTabSz="914400" rtl="0" eaLnBrk="1" latinLnBrk="0" hangingPunct="1">
                        <a:spcBef>
                          <a:spcPts val="0"/>
                        </a:spcBef>
                        <a:spcAft>
                          <a:spcPts val="0"/>
                        </a:spcAft>
                      </a:pPr>
                      <a:r>
                        <a:rPr lang="fr-CA" sz="1300" b="1" kern="1200" dirty="0" smtClean="0">
                          <a:solidFill>
                            <a:schemeClr val="dk1"/>
                          </a:solidFill>
                          <a:effectLst/>
                          <a:latin typeface="+mn-lt"/>
                          <a:ea typeface="+mn-ea"/>
                          <a:cs typeface="+mn-cs"/>
                        </a:rPr>
                        <a:t>½ </a:t>
                      </a:r>
                      <a:r>
                        <a:rPr lang="fr-CA" sz="1300" b="1" kern="1200" dirty="0">
                          <a:solidFill>
                            <a:schemeClr val="dk1"/>
                          </a:solidFill>
                          <a:effectLst/>
                          <a:latin typeface="+mn-lt"/>
                          <a:ea typeface="+mn-ea"/>
                          <a:cs typeface="+mn-cs"/>
                        </a:rPr>
                        <a:t>SECTION</a:t>
                      </a:r>
                      <a:endParaRPr lang="fr-FR" sz="1300" b="1" kern="1200" dirty="0">
                        <a:solidFill>
                          <a:schemeClr val="dk1"/>
                        </a:solidFill>
                        <a:effectLst/>
                        <a:latin typeface="+mn-lt"/>
                        <a:ea typeface="+mn-ea"/>
                        <a:cs typeface="+mn-cs"/>
                      </a:endParaRPr>
                    </a:p>
                  </a:txBody>
                  <a:tcPr marL="48503" marR="48503" marT="0" marB="0">
                    <a:solidFill>
                      <a:schemeClr val="bg1">
                        <a:lumMod val="95000"/>
                      </a:schemeClr>
                    </a:solidFill>
                  </a:tcPr>
                </a:tc>
                <a:tc>
                  <a:txBody>
                    <a:bodyPr/>
                    <a:lstStyle/>
                    <a:p>
                      <a:pPr marL="0" algn="l" defTabSz="914400" rtl="0" eaLnBrk="1" latinLnBrk="0" hangingPunct="1">
                        <a:spcAft>
                          <a:spcPts val="0"/>
                        </a:spcAft>
                      </a:pPr>
                      <a:r>
                        <a:rPr lang="fr-CA" sz="900" kern="1200" dirty="0">
                          <a:solidFill>
                            <a:schemeClr val="dk1"/>
                          </a:solidFill>
                          <a:effectLst/>
                          <a:latin typeface="+mn-lt"/>
                          <a:ea typeface="+mn-ea"/>
                          <a:cs typeface="+mn-cs"/>
                        </a:rPr>
                        <a:t> </a:t>
                      </a:r>
                      <a:r>
                        <a:rPr lang="fr-CA" sz="1200" b="1" kern="1200" dirty="0" smtClean="0">
                          <a:solidFill>
                            <a:schemeClr val="dk1"/>
                          </a:solidFill>
                          <a:effectLst/>
                          <a:latin typeface="+mn-lt"/>
                          <a:ea typeface="+mn-ea"/>
                          <a:cs typeface="+mn-cs"/>
                        </a:rPr>
                        <a:t>Archive A </a:t>
                      </a:r>
                      <a:r>
                        <a:rPr lang="fr-CA" sz="1200" b="1" kern="1200" dirty="0">
                          <a:solidFill>
                            <a:schemeClr val="dk1"/>
                          </a:solidFill>
                          <a:effectLst/>
                          <a:latin typeface="+mn-lt"/>
                          <a:ea typeface="+mn-ea"/>
                          <a:cs typeface="+mn-cs"/>
                        </a:rPr>
                        <a:t>(ou </a:t>
                      </a:r>
                      <a:r>
                        <a:rPr lang="fr-CA" sz="1200" b="1" kern="1200" dirty="0" smtClean="0">
                          <a:solidFill>
                            <a:schemeClr val="dk1"/>
                          </a:solidFill>
                          <a:effectLst/>
                          <a:latin typeface="+mn-lt"/>
                          <a:ea typeface="+mn-ea"/>
                          <a:cs typeface="+mn-cs"/>
                        </a:rPr>
                        <a:t>X)</a:t>
                      </a:r>
                    </a:p>
                    <a:p>
                      <a:pPr marL="0" algn="l" defTabSz="914400" rtl="0" eaLnBrk="1" latinLnBrk="0" hangingPunct="1">
                        <a:spcAft>
                          <a:spcPts val="0"/>
                        </a:spcAft>
                      </a:pPr>
                      <a:r>
                        <a:rPr lang="fr-CA" sz="1200" b="1" kern="1200" dirty="0" err="1" smtClean="0">
                          <a:solidFill>
                            <a:schemeClr val="dk1"/>
                          </a:solidFill>
                          <a:effectLst/>
                          <a:latin typeface="+mn-lt"/>
                          <a:ea typeface="+mn-ea"/>
                          <a:cs typeface="+mn-cs"/>
                        </a:rPr>
                        <a:t>Work</a:t>
                      </a:r>
                      <a:r>
                        <a:rPr lang="fr-CA" sz="1200" b="1" kern="1200" dirty="0" smtClean="0">
                          <a:solidFill>
                            <a:schemeClr val="dk1"/>
                          </a:solidFill>
                          <a:effectLst/>
                          <a:latin typeface="+mn-lt"/>
                          <a:ea typeface="+mn-ea"/>
                          <a:cs typeface="+mn-cs"/>
                        </a:rPr>
                        <a:t> W</a:t>
                      </a:r>
                      <a:r>
                        <a:rPr lang="fr-CA" sz="900" kern="1200" dirty="0">
                          <a:solidFill>
                            <a:schemeClr val="dk1"/>
                          </a:solidFill>
                          <a:effectLst/>
                          <a:latin typeface="+mn-lt"/>
                          <a:ea typeface="+mn-ea"/>
                          <a:cs typeface="+mn-cs"/>
                        </a:rPr>
                        <a:t> </a:t>
                      </a:r>
                      <a:endParaRPr lang="fr-FR" sz="900" kern="1200" dirty="0">
                        <a:solidFill>
                          <a:schemeClr val="dk1"/>
                        </a:solidFill>
                        <a:effectLst/>
                        <a:latin typeface="+mn-lt"/>
                        <a:ea typeface="+mn-ea"/>
                        <a:cs typeface="+mn-cs"/>
                      </a:endParaRPr>
                    </a:p>
                  </a:txBody>
                  <a:tcPr marL="48503" marR="48503" marT="0" marB="0">
                    <a:solidFill>
                      <a:schemeClr val="bg1">
                        <a:lumMod val="95000"/>
                      </a:schemeClr>
                    </a:solidFill>
                  </a:tcPr>
                </a:tc>
                <a:extLst>
                  <a:ext uri="{0D108BD9-81ED-4DB2-BD59-A6C34878D82A}">
                    <a16:rowId xmlns:a16="http://schemas.microsoft.com/office/drawing/2014/main" val="1418686203"/>
                  </a:ext>
                </a:extLst>
              </a:tr>
              <a:tr h="773891">
                <a:tc>
                  <a:txBody>
                    <a:bodyPr/>
                    <a:lstStyle/>
                    <a:p>
                      <a:pPr marL="71755" marR="71755" algn="ctr">
                        <a:spcBef>
                          <a:spcPts val="600"/>
                        </a:spcBef>
                        <a:spcAft>
                          <a:spcPts val="600"/>
                        </a:spcAft>
                      </a:pPr>
                      <a:r>
                        <a:rPr lang="fr-CA" sz="2500" cap="all" dirty="0">
                          <a:solidFill>
                            <a:srgbClr val="FFFF00"/>
                          </a:solidFill>
                          <a:effectLst/>
                        </a:rPr>
                        <a:t>2</a:t>
                      </a:r>
                      <a:endParaRPr lang="fr-FR" sz="800" dirty="0">
                        <a:solidFill>
                          <a:srgbClr val="FFFF00"/>
                        </a:solidFill>
                        <a:effectLst/>
                        <a:latin typeface="Times New Roman" panose="02020603050405020304" pitchFamily="18" charset="0"/>
                        <a:ea typeface="Times New Roman" panose="02020603050405020304" pitchFamily="18" charset="0"/>
                      </a:endParaRPr>
                    </a:p>
                  </a:txBody>
                  <a:tcPr marL="48503" marR="48503" marT="0" marB="0" vert="vert270"/>
                </a:tc>
                <a:tc>
                  <a:txBody>
                    <a:bodyPr/>
                    <a:lstStyle/>
                    <a:p>
                      <a:pPr algn="ctr">
                        <a:spcAft>
                          <a:spcPts val="0"/>
                        </a:spcAft>
                      </a:pPr>
                      <a:r>
                        <a:rPr lang="fr-CA" sz="700" dirty="0">
                          <a:effectLst/>
                        </a:rPr>
                        <a:t> </a:t>
                      </a:r>
                      <a:endParaRPr lang="fr-FR" sz="800"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pPr>
                      <a:endParaRPr lang="fr-CA" sz="1300" b="1" dirty="0" smtClean="0">
                        <a:effectLst/>
                      </a:endParaRPr>
                    </a:p>
                    <a:p>
                      <a:pPr algn="l">
                        <a:spcBef>
                          <a:spcPts val="0"/>
                        </a:spcBef>
                        <a:spcAft>
                          <a:spcPts val="0"/>
                        </a:spcAft>
                      </a:pPr>
                      <a:r>
                        <a:rPr lang="fr-CA" sz="1300" b="1" dirty="0" smtClean="0">
                          <a:effectLst/>
                        </a:rPr>
                        <a:t>SECTION </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r>
                        <a:rPr lang="fr-CA" sz="900" dirty="0">
                          <a:effectLst/>
                        </a:rPr>
                        <a:t> </a:t>
                      </a:r>
                      <a:r>
                        <a:rPr lang="fr-CA" sz="1200" b="1" dirty="0" smtClean="0">
                          <a:effectLst/>
                        </a:rPr>
                        <a:t>Si </a:t>
                      </a:r>
                      <a:r>
                        <a:rPr lang="fr-CA" sz="1200" b="1" dirty="0" err="1">
                          <a:effectLst/>
                        </a:rPr>
                        <a:t>re-découpage</a:t>
                      </a:r>
                      <a:r>
                        <a:rPr lang="fr-CA" sz="1200" b="1" dirty="0">
                          <a:effectLst/>
                        </a:rPr>
                        <a:t> </a:t>
                      </a:r>
                      <a:endParaRPr lang="fr-CA" sz="1200" b="1" dirty="0" smtClean="0">
                        <a:effectLst/>
                      </a:endParaRPr>
                    </a:p>
                    <a:p>
                      <a:pPr algn="l">
                        <a:spcAft>
                          <a:spcPts val="0"/>
                        </a:spcAft>
                      </a:pPr>
                      <a:r>
                        <a:rPr lang="fr-CA" sz="1200" b="1" dirty="0" smtClean="0">
                          <a:effectLst/>
                        </a:rPr>
                        <a:t>du </a:t>
                      </a:r>
                      <a:r>
                        <a:rPr lang="fr-CA" sz="1200" b="1" dirty="0">
                          <a:effectLst/>
                        </a:rPr>
                        <a:t>RUN en n </a:t>
                      </a:r>
                      <a:r>
                        <a:rPr lang="fr-FR" sz="1200" b="1" dirty="0" smtClean="0">
                          <a:effectLst/>
                        </a:rPr>
                        <a:t>SECTION</a:t>
                      </a:r>
                      <a:endParaRPr lang="fr-FR" sz="1000" b="1" dirty="0">
                        <a:effectLst/>
                      </a:endParaRPr>
                    </a:p>
                    <a:p>
                      <a:pPr algn="l">
                        <a:spcAft>
                          <a:spcPts val="0"/>
                        </a:spcAft>
                      </a:pPr>
                      <a:r>
                        <a:rPr lang="fr-CA" sz="900" dirty="0" smtClean="0">
                          <a:effectLst/>
                        </a:rPr>
                        <a:t>-Chiffre alphanumérique (1, 2, 3 …)</a:t>
                      </a:r>
                      <a:endParaRPr lang="fr-FR" sz="100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900" dirty="0" smtClean="0">
                          <a:effectLst/>
                          <a:latin typeface="Times New Roman" panose="02020603050405020304" pitchFamily="18" charset="0"/>
                          <a:ea typeface="Times New Roman" panose="02020603050405020304" pitchFamily="18" charset="0"/>
                        </a:rPr>
                        <a:t>-Lettre (A, B,C …) </a:t>
                      </a:r>
                      <a:r>
                        <a:rPr lang="fr-CA" sz="900" i="1" dirty="0" err="1" smtClean="0">
                          <a:solidFill>
                            <a:srgbClr val="FFFF00"/>
                          </a:solidFill>
                          <a:effectLst/>
                          <a:latin typeface="Times New Roman" panose="02020603050405020304" pitchFamily="18" charset="0"/>
                          <a:ea typeface="Times New Roman" panose="02020603050405020304" pitchFamily="18" charset="0"/>
                        </a:rPr>
                        <a:t>Corbook</a:t>
                      </a:r>
                      <a:endParaRPr lang="fr-FR" sz="1000" i="1" dirty="0" smtClean="0">
                        <a:solidFill>
                          <a:srgbClr val="FFFF00"/>
                        </a:solidFill>
                        <a:effectLst/>
                        <a:latin typeface="Times New Roman" panose="02020603050405020304" pitchFamily="18" charset="0"/>
                        <a:ea typeface="Times New Roman" panose="02020603050405020304" pitchFamily="18" charset="0"/>
                      </a:endParaRPr>
                    </a:p>
                    <a:p>
                      <a:pPr algn="l">
                        <a:spcAft>
                          <a:spcPts val="0"/>
                        </a:spcAft>
                      </a:pPr>
                      <a:r>
                        <a:rPr lang="fr-CA" sz="900" dirty="0" smtClean="0">
                          <a:effectLst/>
                        </a:rPr>
                        <a:t>-Chiffre </a:t>
                      </a:r>
                      <a:r>
                        <a:rPr lang="fr-CA" sz="900" dirty="0">
                          <a:effectLst/>
                        </a:rPr>
                        <a:t>romain </a:t>
                      </a:r>
                      <a:r>
                        <a:rPr lang="fr-CA" sz="900" dirty="0" smtClean="0">
                          <a:effectLst/>
                        </a:rPr>
                        <a:t>I, II, III(cas </a:t>
                      </a:r>
                      <a:r>
                        <a:rPr lang="fr-CA" sz="900" dirty="0">
                          <a:effectLst/>
                        </a:rPr>
                        <a:t>du navire Marion Dufresne</a:t>
                      </a:r>
                      <a:r>
                        <a:rPr lang="fr-CA" sz="900" dirty="0" smtClean="0">
                          <a:effectLst/>
                        </a:rPr>
                        <a:t>) </a:t>
                      </a:r>
                    </a:p>
                  </a:txBody>
                  <a:tcPr marL="48503" marR="48503" marT="0" marB="0"/>
                </a:tc>
                <a:extLst>
                  <a:ext uri="{0D108BD9-81ED-4DB2-BD59-A6C34878D82A}">
                    <a16:rowId xmlns:a16="http://schemas.microsoft.com/office/drawing/2014/main" val="3755474240"/>
                  </a:ext>
                </a:extLst>
              </a:tr>
              <a:tr h="248177">
                <a:tc>
                  <a:txBody>
                    <a:bodyPr/>
                    <a:lstStyle/>
                    <a:p>
                      <a:pPr marL="71755" marR="71755" algn="ctr">
                        <a:spcBef>
                          <a:spcPts val="600"/>
                        </a:spcBef>
                        <a:spcAft>
                          <a:spcPts val="600"/>
                        </a:spcAft>
                      </a:pPr>
                      <a:r>
                        <a:rPr lang="fr-CA" sz="2500" dirty="0">
                          <a:solidFill>
                            <a:schemeClr val="bg1">
                              <a:lumMod val="50000"/>
                            </a:schemeClr>
                          </a:solidFill>
                          <a:effectLst/>
                        </a:rPr>
                        <a:t>–</a:t>
                      </a:r>
                      <a:endParaRPr lang="fr-FR" sz="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48503" marR="48503" marT="0" marB="0" vert="vert270"/>
                </a:tc>
                <a:tc>
                  <a:txBody>
                    <a:bodyPr/>
                    <a:lstStyle/>
                    <a:p>
                      <a:pPr algn="ctr">
                        <a:spcAft>
                          <a:spcPts val="0"/>
                        </a:spcAft>
                      </a:pPr>
                      <a:r>
                        <a:rPr lang="fr-CA" sz="700" dirty="0">
                          <a:effectLst/>
                        </a:rPr>
                        <a:t> </a:t>
                      </a:r>
                      <a:endParaRPr lang="fr-FR" sz="800"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pPr>
                      <a:r>
                        <a:rPr lang="fr-CA" sz="1300" b="1" dirty="0">
                          <a:effectLst/>
                        </a:rPr>
                        <a:t> </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r>
                        <a:rPr lang="fr-CA" sz="900" dirty="0">
                          <a:effectLst/>
                        </a:rPr>
                        <a:t> </a:t>
                      </a:r>
                      <a:endParaRPr lang="fr-FR" sz="1000" dirty="0">
                        <a:effectLst/>
                        <a:latin typeface="Times New Roman" panose="02020603050405020304" pitchFamily="18" charset="0"/>
                        <a:ea typeface="Times New Roman" panose="02020603050405020304" pitchFamily="18" charset="0"/>
                      </a:endParaRPr>
                    </a:p>
                  </a:txBody>
                  <a:tcPr marL="48503" marR="48503" marT="0" marB="0"/>
                </a:tc>
                <a:extLst>
                  <a:ext uri="{0D108BD9-81ED-4DB2-BD59-A6C34878D82A}">
                    <a16:rowId xmlns:a16="http://schemas.microsoft.com/office/drawing/2014/main" val="3639035382"/>
                  </a:ext>
                </a:extLst>
              </a:tr>
              <a:tr h="728368">
                <a:tc>
                  <a:txBody>
                    <a:bodyPr/>
                    <a:lstStyle/>
                    <a:p>
                      <a:pPr marL="71755" marR="71755" algn="ctr">
                        <a:lnSpc>
                          <a:spcPct val="115000"/>
                        </a:lnSpc>
                        <a:spcAft>
                          <a:spcPts val="0"/>
                        </a:spcAft>
                      </a:pPr>
                      <a:r>
                        <a:rPr lang="fr-CA" sz="2500" cap="all" dirty="0" smtClean="0">
                          <a:solidFill>
                            <a:srgbClr val="FFFF00"/>
                          </a:solidFill>
                          <a:effectLst/>
                        </a:rPr>
                        <a:t>(K)</a:t>
                      </a:r>
                      <a:endParaRPr lang="fr-FR" sz="800" dirty="0">
                        <a:solidFill>
                          <a:srgbClr val="FFFF00"/>
                        </a:solidFill>
                        <a:effectLst/>
                        <a:latin typeface="Times New Roman" panose="02020603050405020304" pitchFamily="18" charset="0"/>
                        <a:ea typeface="Times New Roman" panose="02020603050405020304" pitchFamily="18" charset="0"/>
                      </a:endParaRPr>
                    </a:p>
                  </a:txBody>
                  <a:tcPr marL="48503" marR="48503" marT="0" marB="0" vert="vert270"/>
                </a:tc>
                <a:tc>
                  <a:txBody>
                    <a:bodyPr/>
                    <a:lstStyle/>
                    <a:p>
                      <a:pPr algn="ctr">
                        <a:spcAft>
                          <a:spcPts val="0"/>
                        </a:spcAft>
                      </a:pPr>
                      <a:r>
                        <a:rPr lang="fr-CA" sz="700" dirty="0">
                          <a:effectLst/>
                        </a:rPr>
                        <a:t> </a:t>
                      </a:r>
                      <a:endParaRPr lang="fr-FR" sz="800"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pPr>
                      <a:endParaRPr lang="fr-CA" sz="1300" b="1" dirty="0" smtClean="0">
                        <a:effectLst/>
                      </a:endParaRPr>
                    </a:p>
                    <a:p>
                      <a:pPr algn="l">
                        <a:spcBef>
                          <a:spcPts val="0"/>
                        </a:spcBef>
                        <a:spcAft>
                          <a:spcPts val="0"/>
                        </a:spcAft>
                      </a:pPr>
                      <a:r>
                        <a:rPr lang="fr-CA" sz="1300" b="1" dirty="0" smtClean="0">
                          <a:effectLst/>
                        </a:rPr>
                        <a:t>CORER </a:t>
                      </a:r>
                      <a:r>
                        <a:rPr lang="fr-CA" sz="1300" b="1" dirty="0">
                          <a:effectLst/>
                        </a:rPr>
                        <a:t>DEVICE*</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endParaRPr lang="fr-CA" sz="1050" b="1" u="sng" dirty="0" smtClean="0">
                        <a:effectLst/>
                      </a:endParaRPr>
                    </a:p>
                    <a:p>
                      <a:pPr algn="l">
                        <a:spcAft>
                          <a:spcPts val="0"/>
                        </a:spcAft>
                      </a:pPr>
                      <a:r>
                        <a:rPr lang="fr-CA" sz="1050" b="1" u="sng" dirty="0" smtClean="0">
                          <a:effectLst/>
                        </a:rPr>
                        <a:t>*</a:t>
                      </a:r>
                      <a:r>
                        <a:rPr lang="fr-CA" sz="1050" b="1" u="sng" dirty="0">
                          <a:effectLst/>
                        </a:rPr>
                        <a:t>Optionnel</a:t>
                      </a:r>
                      <a:r>
                        <a:rPr lang="fr-CA" sz="1050" b="1" dirty="0">
                          <a:effectLst/>
                        </a:rPr>
                        <a:t> : code du carottier utilisé pour ce </a:t>
                      </a:r>
                      <a:r>
                        <a:rPr lang="fr-CA" sz="1050" b="1" dirty="0" err="1">
                          <a:effectLst/>
                        </a:rPr>
                        <a:t>run</a:t>
                      </a:r>
                      <a:r>
                        <a:rPr lang="fr-CA" sz="1050" b="1" dirty="0">
                          <a:effectLst/>
                        </a:rPr>
                        <a:t> </a:t>
                      </a:r>
                      <a:endParaRPr lang="fr-FR" sz="1100" b="1" dirty="0">
                        <a:effectLst/>
                      </a:endParaRPr>
                    </a:p>
                    <a:p>
                      <a:pPr algn="l">
                        <a:spcAft>
                          <a:spcPts val="0"/>
                        </a:spcAft>
                      </a:pPr>
                      <a:r>
                        <a:rPr lang="fr-CA" sz="900" dirty="0">
                          <a:effectLst/>
                        </a:rPr>
                        <a:t>(Lettre </a:t>
                      </a:r>
                      <a:r>
                        <a:rPr lang="fr-CA" sz="900" dirty="0" smtClean="0">
                          <a:effectLst/>
                        </a:rPr>
                        <a:t>alpha Majuscule/minuscule)</a:t>
                      </a:r>
                      <a:endParaRPr lang="fr-FR" sz="1000" dirty="0">
                        <a:effectLst/>
                      </a:endParaRPr>
                    </a:p>
                  </a:txBody>
                  <a:tcPr marL="48503" marR="48503" marT="0" marB="0"/>
                </a:tc>
                <a:extLst>
                  <a:ext uri="{0D108BD9-81ED-4DB2-BD59-A6C34878D82A}">
                    <a16:rowId xmlns:a16="http://schemas.microsoft.com/office/drawing/2014/main" val="4178103749"/>
                  </a:ext>
                </a:extLst>
              </a:tr>
              <a:tr h="371148">
                <a:tc>
                  <a:txBody>
                    <a:bodyPr/>
                    <a:lstStyle/>
                    <a:p>
                      <a:pPr marL="71755" marR="71755" algn="ctr">
                        <a:spcBef>
                          <a:spcPts val="600"/>
                        </a:spcBef>
                        <a:spcAft>
                          <a:spcPts val="600"/>
                        </a:spcAft>
                      </a:pPr>
                      <a:r>
                        <a:rPr lang="fr-CA" sz="2500" cap="all">
                          <a:solidFill>
                            <a:srgbClr val="FFFF00"/>
                          </a:solidFill>
                          <a:effectLst/>
                        </a:rPr>
                        <a:t>1</a:t>
                      </a:r>
                      <a:endParaRPr lang="fr-FR" sz="800">
                        <a:solidFill>
                          <a:srgbClr val="FFFF00"/>
                        </a:solidFill>
                        <a:effectLst/>
                        <a:latin typeface="Times New Roman" panose="02020603050405020304" pitchFamily="18" charset="0"/>
                        <a:ea typeface="Times New Roman" panose="02020603050405020304" pitchFamily="18" charset="0"/>
                      </a:endParaRPr>
                    </a:p>
                  </a:txBody>
                  <a:tcPr marL="48503" marR="48503" marT="0" marB="0" vert="vert270"/>
                </a:tc>
                <a:tc>
                  <a:txBody>
                    <a:bodyPr/>
                    <a:lstStyle/>
                    <a:p>
                      <a:pPr algn="ctr">
                        <a:spcAft>
                          <a:spcPts val="0"/>
                        </a:spcAft>
                      </a:pPr>
                      <a:r>
                        <a:rPr lang="fr-CA" sz="700">
                          <a:solidFill>
                            <a:schemeClr val="tx1"/>
                          </a:solidFill>
                          <a:effectLst/>
                        </a:rPr>
                        <a:t> </a:t>
                      </a:r>
                      <a:endParaRPr lang="fr-FR" sz="800">
                        <a:solidFill>
                          <a:schemeClr val="tx1"/>
                        </a:solidFill>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pPr>
                      <a:r>
                        <a:rPr lang="fr-CA" sz="1300" b="1" dirty="0">
                          <a:effectLst/>
                        </a:rPr>
                        <a:t>RUN / DRIVE</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r>
                        <a:rPr lang="fr-CA" sz="900" dirty="0">
                          <a:effectLst/>
                        </a:rPr>
                        <a:t> </a:t>
                      </a:r>
                      <a:r>
                        <a:rPr lang="fr-CA" sz="1400" b="0" dirty="0" err="1" smtClean="0">
                          <a:effectLst/>
                        </a:rPr>
                        <a:t>Runs</a:t>
                      </a:r>
                      <a:r>
                        <a:rPr lang="fr-CA" sz="1400" b="0" dirty="0" smtClean="0">
                          <a:effectLst/>
                        </a:rPr>
                        <a:t> </a:t>
                      </a:r>
                      <a:r>
                        <a:rPr lang="fr-CA" sz="1400" b="0" dirty="0">
                          <a:effectLst/>
                        </a:rPr>
                        <a:t>dans le même trou </a:t>
                      </a:r>
                      <a:endParaRPr lang="fr-FR" sz="1000" b="0" dirty="0">
                        <a:effectLst/>
                      </a:endParaRPr>
                    </a:p>
                    <a:p>
                      <a:pPr algn="l">
                        <a:spcAft>
                          <a:spcPts val="0"/>
                        </a:spcAft>
                      </a:pPr>
                      <a:r>
                        <a:rPr lang="fr-CA" sz="900" dirty="0" smtClean="0">
                          <a:effectLst/>
                        </a:rPr>
                        <a:t>Chiffre</a:t>
                      </a:r>
                      <a:r>
                        <a:rPr lang="fr-CA" sz="900" baseline="0" dirty="0" smtClean="0">
                          <a:effectLst/>
                        </a:rPr>
                        <a:t> </a:t>
                      </a:r>
                      <a:r>
                        <a:rPr lang="fr-CA" sz="900" dirty="0" smtClean="0">
                          <a:effectLst/>
                        </a:rPr>
                        <a:t> (1 ou </a:t>
                      </a:r>
                      <a:r>
                        <a:rPr lang="fr-CA" sz="900" dirty="0">
                          <a:effectLst/>
                        </a:rPr>
                        <a:t>01 …)</a:t>
                      </a:r>
                      <a:endParaRPr lang="fr-FR" sz="1000" dirty="0">
                        <a:effectLst/>
                        <a:latin typeface="Times New Roman" panose="02020603050405020304" pitchFamily="18" charset="0"/>
                        <a:ea typeface="Times New Roman" panose="02020603050405020304" pitchFamily="18" charset="0"/>
                      </a:endParaRPr>
                    </a:p>
                  </a:txBody>
                  <a:tcPr marL="48503" marR="48503" marT="0" marB="0"/>
                </a:tc>
                <a:extLst>
                  <a:ext uri="{0D108BD9-81ED-4DB2-BD59-A6C34878D82A}">
                    <a16:rowId xmlns:a16="http://schemas.microsoft.com/office/drawing/2014/main" val="3017505770"/>
                  </a:ext>
                </a:extLst>
              </a:tr>
              <a:tr h="349010">
                <a:tc>
                  <a:txBody>
                    <a:bodyPr/>
                    <a:lstStyle/>
                    <a:p>
                      <a:pPr marL="71755" marR="71755" algn="ctr">
                        <a:spcBef>
                          <a:spcPts val="600"/>
                        </a:spcBef>
                        <a:spcAft>
                          <a:spcPts val="600"/>
                        </a:spcAft>
                      </a:pPr>
                      <a:r>
                        <a:rPr lang="fr-CA" sz="2500" cap="all" dirty="0">
                          <a:solidFill>
                            <a:srgbClr val="FFFF00"/>
                          </a:solidFill>
                          <a:effectLst/>
                        </a:rPr>
                        <a:t>a</a:t>
                      </a:r>
                      <a:endParaRPr lang="fr-FR" sz="800" dirty="0">
                        <a:solidFill>
                          <a:srgbClr val="FFFF00"/>
                        </a:solidFill>
                        <a:effectLst/>
                        <a:latin typeface="Times New Roman" panose="02020603050405020304" pitchFamily="18" charset="0"/>
                        <a:ea typeface="Times New Roman" panose="02020603050405020304" pitchFamily="18" charset="0"/>
                      </a:endParaRPr>
                    </a:p>
                  </a:txBody>
                  <a:tcPr marL="48503" marR="48503" marT="0" marB="0" vert="vert270"/>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700" dirty="0">
                          <a:solidFill>
                            <a:schemeClr val="tx1"/>
                          </a:solidFill>
                          <a:effectLst/>
                        </a:rPr>
                        <a:t> </a:t>
                      </a:r>
                      <a:r>
                        <a:rPr lang="fr-CA" sz="700" b="1" kern="1200" cap="all" dirty="0" smtClean="0">
                          <a:solidFill>
                            <a:schemeClr val="tx1"/>
                          </a:solidFill>
                          <a:effectLst/>
                          <a:latin typeface="+mn-lt"/>
                          <a:ea typeface="+mn-ea"/>
                          <a:cs typeface="+mn-cs"/>
                        </a:rPr>
                        <a:t>carottage</a:t>
                      </a:r>
                    </a:p>
                    <a:p>
                      <a:pPr marL="0" marR="0" indent="0" algn="ctr" defTabSz="914400" rtl="0" eaLnBrk="1" fontAlgn="auto" latinLnBrk="0" hangingPunct="1">
                        <a:lnSpc>
                          <a:spcPct val="100000"/>
                        </a:lnSpc>
                        <a:spcBef>
                          <a:spcPts val="0"/>
                        </a:spcBef>
                        <a:spcAft>
                          <a:spcPts val="0"/>
                        </a:spcAft>
                        <a:buClrTx/>
                        <a:buSzTx/>
                        <a:buFontTx/>
                        <a:buNone/>
                        <a:tabLst/>
                        <a:defRPr/>
                      </a:pPr>
                      <a:r>
                        <a:rPr lang="fr-CA" sz="700" b="1" kern="1200" cap="all" dirty="0" smtClean="0">
                          <a:solidFill>
                            <a:schemeClr val="tx1"/>
                          </a:solidFill>
                          <a:effectLst/>
                          <a:latin typeface="+mn-lt"/>
                          <a:ea typeface="+mn-ea"/>
                          <a:cs typeface="+mn-cs"/>
                        </a:rPr>
                        <a:t> multi-</a:t>
                      </a:r>
                      <a:r>
                        <a:rPr lang="fr-CA" sz="700" b="1" kern="1200" cap="all" dirty="0" err="1" smtClean="0">
                          <a:solidFill>
                            <a:schemeClr val="tx1"/>
                          </a:solidFill>
                          <a:effectLst/>
                          <a:latin typeface="+mn-lt"/>
                          <a:ea typeface="+mn-ea"/>
                          <a:cs typeface="+mn-cs"/>
                        </a:rPr>
                        <a:t>run</a:t>
                      </a:r>
                      <a:endParaRPr lang="fr-FR" sz="1400" b="1" kern="1200" cap="all" dirty="0" smtClean="0">
                        <a:solidFill>
                          <a:schemeClr val="tx1"/>
                        </a:solidFill>
                        <a:effectLst/>
                        <a:latin typeface="+mn-lt"/>
                        <a:ea typeface="+mn-ea"/>
                        <a:cs typeface="+mn-cs"/>
                      </a:endParaRPr>
                    </a:p>
                  </a:txBody>
                  <a:tcPr marL="48503" marR="48503" marT="0" marB="0" vert="vert270"/>
                </a:tc>
                <a:tc>
                  <a:txBody>
                    <a:bodyPr/>
                    <a:lstStyle/>
                    <a:p>
                      <a:pPr algn="l">
                        <a:spcBef>
                          <a:spcPts val="0"/>
                        </a:spcBef>
                        <a:spcAft>
                          <a:spcPts val="0"/>
                        </a:spcAft>
                      </a:pPr>
                      <a:r>
                        <a:rPr lang="fr-CA" sz="1300" b="1" dirty="0">
                          <a:effectLst/>
                        </a:rPr>
                        <a:t>HOLE</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r>
                        <a:rPr lang="fr-CA" sz="900" dirty="0">
                          <a:effectLst/>
                        </a:rPr>
                        <a:t> </a:t>
                      </a:r>
                      <a:r>
                        <a:rPr lang="fr-CA" sz="1400" dirty="0" smtClean="0">
                          <a:effectLst/>
                        </a:rPr>
                        <a:t>Nom </a:t>
                      </a:r>
                      <a:r>
                        <a:rPr lang="fr-CA" sz="1400" dirty="0">
                          <a:effectLst/>
                        </a:rPr>
                        <a:t>du Trou </a:t>
                      </a:r>
                      <a:endParaRPr lang="fr-FR" sz="1600" dirty="0">
                        <a:effectLst/>
                      </a:endParaRPr>
                    </a:p>
                    <a:p>
                      <a:pPr algn="l">
                        <a:spcAft>
                          <a:spcPts val="0"/>
                        </a:spcAft>
                      </a:pPr>
                      <a:r>
                        <a:rPr lang="fr-CA" sz="900" dirty="0">
                          <a:effectLst/>
                        </a:rPr>
                        <a:t>Lettre alphabétique majuscule</a:t>
                      </a:r>
                      <a:endParaRPr lang="fr-FR" sz="1000" dirty="0">
                        <a:effectLst/>
                        <a:latin typeface="Times New Roman" panose="02020603050405020304" pitchFamily="18" charset="0"/>
                        <a:ea typeface="Times New Roman" panose="02020603050405020304" pitchFamily="18" charset="0"/>
                      </a:endParaRPr>
                    </a:p>
                  </a:txBody>
                  <a:tcPr marL="48503" marR="48503" marT="0" marB="0"/>
                </a:tc>
                <a:extLst>
                  <a:ext uri="{0D108BD9-81ED-4DB2-BD59-A6C34878D82A}">
                    <a16:rowId xmlns:a16="http://schemas.microsoft.com/office/drawing/2014/main" val="2492964109"/>
                  </a:ext>
                </a:extLst>
              </a:tr>
              <a:tr h="258462">
                <a:tc>
                  <a:txBody>
                    <a:bodyPr/>
                    <a:lstStyle/>
                    <a:p>
                      <a:pPr marL="71755" marR="71755" algn="ctr">
                        <a:spcBef>
                          <a:spcPts val="600"/>
                        </a:spcBef>
                        <a:spcAft>
                          <a:spcPts val="600"/>
                        </a:spcAft>
                      </a:pPr>
                      <a:r>
                        <a:rPr lang="fr-CA" sz="2500" dirty="0">
                          <a:solidFill>
                            <a:schemeClr val="bg1">
                              <a:lumMod val="50000"/>
                            </a:schemeClr>
                          </a:solidFill>
                          <a:effectLst/>
                        </a:rPr>
                        <a:t>–</a:t>
                      </a:r>
                      <a:endParaRPr lang="fr-FR" sz="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48503" marR="48503" marT="0" marB="0" vert="vert270"/>
                </a:tc>
                <a:tc vMerge="1">
                  <a:txBody>
                    <a:bodyPr/>
                    <a:lstStyle/>
                    <a:p>
                      <a:pPr algn="ctr">
                        <a:spcAft>
                          <a:spcPts val="0"/>
                        </a:spcAft>
                      </a:pPr>
                      <a:endParaRPr lang="fr-FR" sz="800"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pPr>
                      <a:r>
                        <a:rPr lang="fr-CA" sz="1300" b="1" dirty="0">
                          <a:effectLst/>
                        </a:rPr>
                        <a:t> </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r>
                        <a:rPr lang="fr-CA" sz="1400" dirty="0">
                          <a:effectLst/>
                        </a:rPr>
                        <a:t> </a:t>
                      </a:r>
                      <a:endParaRPr lang="fr-FR" sz="1400" dirty="0">
                        <a:effectLst/>
                        <a:latin typeface="Times New Roman" panose="02020603050405020304" pitchFamily="18" charset="0"/>
                        <a:ea typeface="Times New Roman" panose="02020603050405020304" pitchFamily="18" charset="0"/>
                      </a:endParaRPr>
                    </a:p>
                  </a:txBody>
                  <a:tcPr marL="48503" marR="48503" marT="0" marB="0"/>
                </a:tc>
                <a:extLst>
                  <a:ext uri="{0D108BD9-81ED-4DB2-BD59-A6C34878D82A}">
                    <a16:rowId xmlns:a16="http://schemas.microsoft.com/office/drawing/2014/main" val="3472512809"/>
                  </a:ext>
                </a:extLst>
              </a:tr>
              <a:tr h="352507">
                <a:tc>
                  <a:txBody>
                    <a:bodyPr/>
                    <a:lstStyle/>
                    <a:p>
                      <a:pPr marL="71755" marR="71755" algn="ctr">
                        <a:spcBef>
                          <a:spcPts val="600"/>
                        </a:spcBef>
                        <a:spcAft>
                          <a:spcPts val="600"/>
                        </a:spcAft>
                      </a:pPr>
                      <a:r>
                        <a:rPr lang="fr-CA" sz="2000" cap="all" dirty="0" err="1" smtClean="0">
                          <a:solidFill>
                            <a:srgbClr val="FFFF00"/>
                          </a:solidFill>
                          <a:effectLst/>
                          <a:latin typeface="Times New Roman" panose="02020603050405020304" pitchFamily="18" charset="0"/>
                          <a:cs typeface="Times New Roman" panose="02020603050405020304" pitchFamily="18" charset="0"/>
                        </a:rPr>
                        <a:t>iI</a:t>
                      </a:r>
                      <a:endParaRPr lang="fr-F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8503" marR="48503" marT="0" marB="0" vert="vert270"/>
                </a:tc>
                <a:tc vMerge="1">
                  <a:txBody>
                    <a:bodyPr/>
                    <a:lstStyle/>
                    <a:p>
                      <a:pPr algn="ctr">
                        <a:spcAft>
                          <a:spcPts val="0"/>
                        </a:spcAft>
                      </a:pPr>
                      <a:endParaRPr lang="fr-FR" sz="800"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tabLst>
                          <a:tab pos="1011555" algn="ctr"/>
                        </a:tabLst>
                      </a:pPr>
                      <a:r>
                        <a:rPr lang="fr-CA" sz="1300" b="1" dirty="0" smtClean="0">
                          <a:effectLst/>
                        </a:rPr>
                        <a:t>SITE </a:t>
                      </a:r>
                      <a:r>
                        <a:rPr lang="fr-CA" sz="1300" b="1" dirty="0">
                          <a:effectLst/>
                        </a:rPr>
                        <a:t>/ STATION</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r>
                        <a:rPr lang="fr-CA" sz="1400" dirty="0">
                          <a:effectLst/>
                        </a:rPr>
                        <a:t> </a:t>
                      </a:r>
                      <a:r>
                        <a:rPr lang="fr-CA" sz="1400" dirty="0" smtClean="0">
                          <a:effectLst/>
                        </a:rPr>
                        <a:t>Chiffre </a:t>
                      </a:r>
                      <a:r>
                        <a:rPr lang="fr-CA" sz="1400" dirty="0">
                          <a:effectLst/>
                        </a:rPr>
                        <a:t>romain </a:t>
                      </a:r>
                      <a:r>
                        <a:rPr lang="fr-CA" sz="1400" dirty="0" smtClean="0">
                          <a:effectLst/>
                        </a:rPr>
                        <a:t> (I, II, III)</a:t>
                      </a:r>
                    </a:p>
                  </a:txBody>
                  <a:tcPr marL="48503" marR="48503" marT="0" marB="0"/>
                </a:tc>
                <a:extLst>
                  <a:ext uri="{0D108BD9-81ED-4DB2-BD59-A6C34878D82A}">
                    <a16:rowId xmlns:a16="http://schemas.microsoft.com/office/drawing/2014/main" val="3325851939"/>
                  </a:ext>
                </a:extLst>
              </a:tr>
              <a:tr h="228949">
                <a:tc>
                  <a:txBody>
                    <a:bodyPr/>
                    <a:lstStyle/>
                    <a:p>
                      <a:pPr marL="71755" marR="71755" algn="ctr">
                        <a:spcBef>
                          <a:spcPts val="600"/>
                        </a:spcBef>
                        <a:spcAft>
                          <a:spcPts val="600"/>
                        </a:spcAft>
                      </a:pPr>
                      <a:r>
                        <a:rPr lang="fr-CA" sz="2500" dirty="0">
                          <a:solidFill>
                            <a:schemeClr val="bg1">
                              <a:lumMod val="50000"/>
                            </a:schemeClr>
                          </a:solidFill>
                          <a:effectLst/>
                        </a:rPr>
                        <a:t>–</a:t>
                      </a:r>
                      <a:endParaRPr lang="fr-FR" sz="800" dirty="0">
                        <a:solidFill>
                          <a:schemeClr val="bg1">
                            <a:lumMod val="50000"/>
                          </a:schemeClr>
                        </a:solidFill>
                        <a:effectLst/>
                        <a:latin typeface="Times New Roman" panose="02020603050405020304" pitchFamily="18" charset="0"/>
                        <a:ea typeface="Times New Roman" panose="02020603050405020304" pitchFamily="18" charset="0"/>
                      </a:endParaRPr>
                    </a:p>
                  </a:txBody>
                  <a:tcPr marL="48503" marR="48503" marT="0" marB="0" vert="vert270"/>
                </a:tc>
                <a:tc>
                  <a:txBody>
                    <a:bodyPr/>
                    <a:lstStyle/>
                    <a:p>
                      <a:pPr algn="ctr">
                        <a:spcAft>
                          <a:spcPts val="0"/>
                        </a:spcAft>
                      </a:pPr>
                      <a:r>
                        <a:rPr lang="fr-CA" sz="700" dirty="0">
                          <a:effectLst/>
                        </a:rPr>
                        <a:t> </a:t>
                      </a:r>
                      <a:endParaRPr lang="fr-FR" sz="800"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pPr>
                      <a:r>
                        <a:rPr lang="fr-CA" sz="1300" b="1" dirty="0">
                          <a:effectLst/>
                        </a:rPr>
                        <a:t> </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r>
                        <a:rPr lang="fr-CA" sz="900" dirty="0">
                          <a:effectLst/>
                        </a:rPr>
                        <a:t> </a:t>
                      </a:r>
                      <a:endParaRPr lang="fr-FR" sz="1000" dirty="0">
                        <a:effectLst/>
                        <a:latin typeface="Times New Roman" panose="02020603050405020304" pitchFamily="18" charset="0"/>
                        <a:ea typeface="Times New Roman" panose="02020603050405020304" pitchFamily="18" charset="0"/>
                      </a:endParaRPr>
                    </a:p>
                  </a:txBody>
                  <a:tcPr marL="48503" marR="48503" marT="0" marB="0"/>
                </a:tc>
                <a:extLst>
                  <a:ext uri="{0D108BD9-81ED-4DB2-BD59-A6C34878D82A}">
                    <a16:rowId xmlns:a16="http://schemas.microsoft.com/office/drawing/2014/main" val="627557031"/>
                  </a:ext>
                </a:extLst>
              </a:tr>
              <a:tr h="568795">
                <a:tc>
                  <a:txBody>
                    <a:bodyPr/>
                    <a:lstStyle/>
                    <a:p>
                      <a:pPr marL="71755" marR="71755" algn="ctr">
                        <a:spcBef>
                          <a:spcPts val="600"/>
                        </a:spcBef>
                        <a:spcAft>
                          <a:spcPts val="600"/>
                        </a:spcAft>
                      </a:pPr>
                      <a:r>
                        <a:rPr lang="fr-CA" sz="2500" cap="all">
                          <a:solidFill>
                            <a:srgbClr val="FFFF00"/>
                          </a:solidFill>
                          <a:effectLst/>
                        </a:rPr>
                        <a:t>17</a:t>
                      </a:r>
                      <a:endParaRPr lang="fr-FR" sz="800">
                        <a:solidFill>
                          <a:srgbClr val="FFFF00"/>
                        </a:solidFill>
                        <a:effectLst/>
                        <a:latin typeface="Times New Roman" panose="02020603050405020304" pitchFamily="18" charset="0"/>
                        <a:ea typeface="Times New Roman" panose="02020603050405020304" pitchFamily="18" charset="0"/>
                      </a:endParaRPr>
                    </a:p>
                  </a:txBody>
                  <a:tcPr marL="48503" marR="48503" marT="0" marB="0" vert="vert270"/>
                </a:tc>
                <a:tc>
                  <a:txBody>
                    <a:bodyPr/>
                    <a:lstStyle/>
                    <a:p>
                      <a:pPr algn="ctr">
                        <a:spcAft>
                          <a:spcPts val="0"/>
                        </a:spcAft>
                      </a:pPr>
                      <a:r>
                        <a:rPr lang="fr-CA" sz="700">
                          <a:effectLst/>
                        </a:rPr>
                        <a:t> </a:t>
                      </a:r>
                      <a:endParaRPr lang="fr-FR" sz="80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pPr>
                      <a:endParaRPr lang="fr-CA" sz="1300" b="1" dirty="0" smtClean="0">
                        <a:effectLst/>
                      </a:endParaRPr>
                    </a:p>
                    <a:p>
                      <a:pPr algn="l">
                        <a:spcBef>
                          <a:spcPts val="0"/>
                        </a:spcBef>
                        <a:spcAft>
                          <a:spcPts val="0"/>
                        </a:spcAft>
                      </a:pPr>
                      <a:r>
                        <a:rPr lang="fr-CA" sz="1300" b="1" dirty="0" smtClean="0">
                          <a:effectLst/>
                        </a:rPr>
                        <a:t>ANNEE</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Aft>
                          <a:spcPts val="0"/>
                        </a:spcAft>
                      </a:pPr>
                      <a:r>
                        <a:rPr lang="fr-CA" sz="1400" b="0" dirty="0">
                          <a:effectLst/>
                        </a:rPr>
                        <a:t> </a:t>
                      </a:r>
                      <a:r>
                        <a:rPr lang="fr-CA" sz="1400" b="0" dirty="0" smtClean="0">
                          <a:effectLst/>
                        </a:rPr>
                        <a:t>2 </a:t>
                      </a:r>
                      <a:r>
                        <a:rPr lang="fr-CA" sz="1400" b="0" dirty="0">
                          <a:effectLst/>
                        </a:rPr>
                        <a:t>chiffres </a:t>
                      </a:r>
                      <a:r>
                        <a:rPr lang="fr-CA" sz="1400" b="0" dirty="0" smtClean="0">
                          <a:effectLst/>
                        </a:rPr>
                        <a:t>alphanumériques</a:t>
                      </a:r>
                      <a:endParaRPr lang="fr-FR" sz="1400" b="0" dirty="0">
                        <a:effectLst/>
                        <a:latin typeface="Times New Roman" panose="02020603050405020304" pitchFamily="18" charset="0"/>
                        <a:ea typeface="Times New Roman" panose="02020603050405020304" pitchFamily="18" charset="0"/>
                      </a:endParaRPr>
                    </a:p>
                  </a:txBody>
                  <a:tcPr marL="48503" marR="48503" marT="0" marB="0"/>
                </a:tc>
                <a:extLst>
                  <a:ext uri="{0D108BD9-81ED-4DB2-BD59-A6C34878D82A}">
                    <a16:rowId xmlns:a16="http://schemas.microsoft.com/office/drawing/2014/main" val="340250161"/>
                  </a:ext>
                </a:extLst>
              </a:tr>
              <a:tr h="796850">
                <a:tc>
                  <a:txBody>
                    <a:bodyPr/>
                    <a:lstStyle/>
                    <a:p>
                      <a:pPr marL="71755" marR="71755" algn="r">
                        <a:spcBef>
                          <a:spcPts val="600"/>
                        </a:spcBef>
                        <a:spcAft>
                          <a:spcPts val="600"/>
                        </a:spcAft>
                      </a:pPr>
                      <a:r>
                        <a:rPr lang="fr-CA" sz="2500" cap="all" dirty="0" smtClean="0">
                          <a:solidFill>
                            <a:srgbClr val="FFFF00"/>
                          </a:solidFill>
                          <a:effectLst/>
                          <a:latin typeface="+mn-lt"/>
                          <a:ea typeface="+mn-ea"/>
                        </a:rPr>
                        <a:t>SSL</a:t>
                      </a:r>
                      <a:endParaRPr lang="fr-FR" sz="800" dirty="0">
                        <a:solidFill>
                          <a:srgbClr val="FFFF00"/>
                        </a:solidFill>
                        <a:effectLst/>
                        <a:latin typeface="Times New Roman" panose="02020603050405020304" pitchFamily="18" charset="0"/>
                        <a:ea typeface="Times New Roman" panose="02020603050405020304" pitchFamily="18" charset="0"/>
                      </a:endParaRPr>
                    </a:p>
                  </a:txBody>
                  <a:tcPr marL="48503" marR="48503" marT="0" marB="0" vert="vert270"/>
                </a:tc>
                <a:tc>
                  <a:txBody>
                    <a:bodyPr/>
                    <a:lstStyle/>
                    <a:p>
                      <a:pPr algn="ctr">
                        <a:spcBef>
                          <a:spcPts val="1200"/>
                        </a:spcBef>
                        <a:spcAft>
                          <a:spcPts val="0"/>
                        </a:spcAft>
                      </a:pPr>
                      <a:r>
                        <a:rPr lang="fr-CA" sz="700">
                          <a:effectLst/>
                        </a:rPr>
                        <a:t> </a:t>
                      </a:r>
                      <a:endParaRPr lang="fr-FR" sz="80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0"/>
                        </a:spcBef>
                        <a:spcAft>
                          <a:spcPts val="0"/>
                        </a:spcAft>
                      </a:pPr>
                      <a:endParaRPr lang="fr-CA" sz="1300" b="1" dirty="0" smtClean="0">
                        <a:effectLst/>
                      </a:endParaRPr>
                    </a:p>
                    <a:p>
                      <a:pPr algn="l">
                        <a:spcBef>
                          <a:spcPts val="0"/>
                        </a:spcBef>
                        <a:spcAft>
                          <a:spcPts val="0"/>
                        </a:spcAft>
                      </a:pPr>
                      <a:r>
                        <a:rPr lang="fr-CA" sz="1300" b="1" dirty="0" smtClean="0">
                          <a:effectLst/>
                        </a:rPr>
                        <a:t>LOCATION CODE</a:t>
                      </a:r>
                      <a:endParaRPr lang="fr-FR" sz="800" b="1" dirty="0">
                        <a:effectLst/>
                        <a:latin typeface="Times New Roman" panose="02020603050405020304" pitchFamily="18" charset="0"/>
                        <a:ea typeface="Times New Roman" panose="02020603050405020304" pitchFamily="18" charset="0"/>
                      </a:endParaRPr>
                    </a:p>
                  </a:txBody>
                  <a:tcPr marL="48503" marR="48503" marT="0" marB="0"/>
                </a:tc>
                <a:tc>
                  <a:txBody>
                    <a:bodyPr/>
                    <a:lstStyle/>
                    <a:p>
                      <a:pPr algn="l">
                        <a:spcBef>
                          <a:spcPts val="3600"/>
                        </a:spcBef>
                        <a:spcAft>
                          <a:spcPts val="0"/>
                        </a:spcAft>
                      </a:pPr>
                      <a:r>
                        <a:rPr lang="fr-CA" sz="1400" b="0" dirty="0">
                          <a:effectLst/>
                        </a:rPr>
                        <a:t> </a:t>
                      </a:r>
                      <a:r>
                        <a:rPr lang="fr-CA" sz="1400" b="0" dirty="0" smtClean="0">
                          <a:effectLst/>
                        </a:rPr>
                        <a:t>PREFIX 3 </a:t>
                      </a:r>
                      <a:r>
                        <a:rPr lang="fr-CA" sz="1400" b="0" dirty="0">
                          <a:effectLst/>
                        </a:rPr>
                        <a:t>à 6 lettres </a:t>
                      </a:r>
                      <a:r>
                        <a:rPr lang="fr-CA" sz="1400" b="0" u="sng" dirty="0">
                          <a:effectLst/>
                        </a:rPr>
                        <a:t>alphabétiques </a:t>
                      </a:r>
                      <a:r>
                        <a:rPr lang="fr-CA" sz="1400" b="0" dirty="0">
                          <a:effectLst/>
                        </a:rPr>
                        <a:t>majuscules</a:t>
                      </a:r>
                      <a:endParaRPr lang="fr-FR" sz="1400" b="0" dirty="0">
                        <a:effectLst/>
                        <a:latin typeface="Times New Roman" panose="02020603050405020304" pitchFamily="18" charset="0"/>
                        <a:ea typeface="Times New Roman" panose="02020603050405020304" pitchFamily="18" charset="0"/>
                      </a:endParaRPr>
                    </a:p>
                  </a:txBody>
                  <a:tcPr marL="48503" marR="48503" marT="0" marB="0"/>
                </a:tc>
                <a:extLst>
                  <a:ext uri="{0D108BD9-81ED-4DB2-BD59-A6C34878D82A}">
                    <a16:rowId xmlns:a16="http://schemas.microsoft.com/office/drawing/2014/main" val="3695330650"/>
                  </a:ext>
                </a:extLst>
              </a:tr>
            </a:tbl>
          </a:graphicData>
        </a:graphic>
      </p:graphicFrame>
      <p:pic>
        <p:nvPicPr>
          <p:cNvPr id="34" name="Image 33"/>
          <p:cNvPicPr>
            <a:picLocks noChangeAspect="1"/>
          </p:cNvPicPr>
          <p:nvPr/>
        </p:nvPicPr>
        <p:blipFill>
          <a:blip r:embed="rId5">
            <a:biLevel thresh="75000"/>
          </a:blip>
          <a:stretch>
            <a:fillRect/>
          </a:stretch>
        </p:blipFill>
        <p:spPr>
          <a:xfrm rot="5400000">
            <a:off x="9351455" y="-1418243"/>
            <a:ext cx="634141" cy="4531155"/>
          </a:xfrm>
          <a:prstGeom prst="rect">
            <a:avLst/>
          </a:prstGeom>
        </p:spPr>
      </p:pic>
      <p:sp>
        <p:nvSpPr>
          <p:cNvPr id="2" name="ZoneTexte 1"/>
          <p:cNvSpPr txBox="1"/>
          <p:nvPr/>
        </p:nvSpPr>
        <p:spPr>
          <a:xfrm rot="16200000">
            <a:off x="5713921" y="4454129"/>
            <a:ext cx="1442709" cy="230832"/>
          </a:xfrm>
          <a:prstGeom prst="rect">
            <a:avLst/>
          </a:prstGeom>
          <a:noFill/>
          <a:ln>
            <a:noFill/>
          </a:ln>
        </p:spPr>
        <p:txBody>
          <a:bodyPr wrap="square" rtlCol="0">
            <a:spAutoFit/>
          </a:bodyPr>
          <a:lstStyle/>
          <a:p>
            <a:pPr algn="ctr"/>
            <a:r>
              <a:rPr lang="fr-FR" sz="900" dirty="0" smtClean="0"/>
              <a:t>« </a:t>
            </a:r>
            <a:r>
              <a:rPr lang="fr-FR" sz="900" dirty="0" err="1" smtClean="0"/>
              <a:t>Residu</a:t>
            </a:r>
            <a:r>
              <a:rPr lang="fr-FR" sz="900" dirty="0" smtClean="0"/>
              <a:t> de </a:t>
            </a:r>
            <a:r>
              <a:rPr lang="fr-FR" sz="900" dirty="0" err="1" smtClean="0"/>
              <a:t>decoupe</a:t>
            </a:r>
            <a:r>
              <a:rPr lang="fr-FR" sz="900" dirty="0" smtClean="0"/>
              <a:t> »</a:t>
            </a:r>
            <a:endParaRPr lang="fr-FR" sz="900" dirty="0"/>
          </a:p>
        </p:txBody>
      </p:sp>
      <p:grpSp>
        <p:nvGrpSpPr>
          <p:cNvPr id="3" name="Groupe 2"/>
          <p:cNvGrpSpPr/>
          <p:nvPr/>
        </p:nvGrpSpPr>
        <p:grpSpPr>
          <a:xfrm>
            <a:off x="6260530" y="23572"/>
            <a:ext cx="1309761" cy="1042300"/>
            <a:chOff x="7325050" y="9081"/>
            <a:chExt cx="1309761" cy="1042300"/>
          </a:xfrm>
        </p:grpSpPr>
        <p:pic>
          <p:nvPicPr>
            <p:cNvPr id="26" name="Image 25"/>
            <p:cNvPicPr>
              <a:picLocks noChangeAspect="1"/>
            </p:cNvPicPr>
            <p:nvPr/>
          </p:nvPicPr>
          <p:blipFill rotWithShape="1">
            <a:blip r:embed="rId6" cstate="print">
              <a:extLst>
                <a:ext uri="{28A0092B-C50C-407E-A947-70E740481C1C}">
                  <a14:useLocalDpi xmlns:a14="http://schemas.microsoft.com/office/drawing/2010/main" val="0"/>
                </a:ext>
              </a:extLst>
            </a:blip>
            <a:srcRect l="23041" t="3767" r="5197" b="7860"/>
            <a:stretch/>
          </p:blipFill>
          <p:spPr>
            <a:xfrm>
              <a:off x="7752184" y="146593"/>
              <a:ext cx="600018" cy="904788"/>
            </a:xfrm>
            <a:prstGeom prst="rect">
              <a:avLst/>
            </a:prstGeom>
          </p:spPr>
        </p:pic>
        <p:sp>
          <p:nvSpPr>
            <p:cNvPr id="23" name="Rectangle 22"/>
            <p:cNvSpPr/>
            <p:nvPr/>
          </p:nvSpPr>
          <p:spPr>
            <a:xfrm>
              <a:off x="7325050" y="9081"/>
              <a:ext cx="1309761" cy="265201"/>
            </a:xfrm>
            <a:prstGeom prst="rect">
              <a:avLst/>
            </a:prstGeom>
          </p:spPr>
          <p:txBody>
            <a:bodyPr wrap="square">
              <a:spAutoFit/>
            </a:bodyPr>
            <a:lstStyle/>
            <a:p>
              <a:pPr algn="ctr">
                <a:lnSpc>
                  <a:spcPct val="107000"/>
                </a:lnSpc>
              </a:pPr>
              <a:r>
                <a:rPr lang="fr-FR" sz="1050" b="1" dirty="0" err="1" smtClean="0">
                  <a:solidFill>
                    <a:srgbClr val="2E74B5"/>
                  </a:solidFill>
                  <a:latin typeface="Calibri" panose="020F0502020204030204" pitchFamily="34" charset="0"/>
                  <a:ea typeface="Calibri" panose="020F0502020204030204" pitchFamily="34" charset="0"/>
                  <a:cs typeface="Times New Roman" panose="02020603050405020304" pitchFamily="18" charset="0"/>
                </a:rPr>
                <a:t>Core-curator</a:t>
              </a:r>
              <a:endParaRPr lang="fr-FR" sz="1050" b="1" dirty="0">
                <a:solidFill>
                  <a:srgbClr val="2E74B5"/>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ZoneTexte 3"/>
          <p:cNvSpPr txBox="1"/>
          <p:nvPr/>
        </p:nvSpPr>
        <p:spPr>
          <a:xfrm>
            <a:off x="7859549" y="293921"/>
            <a:ext cx="4337209" cy="369332"/>
          </a:xfrm>
          <a:prstGeom prst="rect">
            <a:avLst/>
          </a:prstGeom>
          <a:noFill/>
        </p:spPr>
        <p:txBody>
          <a:bodyPr wrap="square" rtlCol="0">
            <a:spAutoFit/>
          </a:bodyPr>
          <a:lstStyle/>
          <a:p>
            <a:r>
              <a:rPr lang="fr-FR" dirty="0" smtClean="0"/>
              <a:t>Exemple : codage d’une ½ section : </a:t>
            </a:r>
            <a:endParaRPr lang="fr-FR" dirty="0"/>
          </a:p>
        </p:txBody>
      </p:sp>
      <p:sp>
        <p:nvSpPr>
          <p:cNvPr id="9" name="ZoneTexte 8"/>
          <p:cNvSpPr txBox="1"/>
          <p:nvPr/>
        </p:nvSpPr>
        <p:spPr>
          <a:xfrm>
            <a:off x="3143672" y="5980284"/>
            <a:ext cx="3744416" cy="492443"/>
          </a:xfrm>
          <a:prstGeom prst="rect">
            <a:avLst/>
          </a:prstGeom>
          <a:solidFill>
            <a:schemeClr val="bg1"/>
          </a:solidFill>
        </p:spPr>
        <p:txBody>
          <a:bodyPr wrap="square" rtlCol="0">
            <a:spAutoFit/>
          </a:bodyPr>
          <a:lstStyle/>
          <a:p>
            <a:r>
              <a:rPr lang="fr-FR" sz="1300" b="1" dirty="0"/>
              <a:t>1 site/1 </a:t>
            </a:r>
            <a:r>
              <a:rPr lang="fr-FR" sz="1300" b="1" dirty="0" err="1"/>
              <a:t>hole</a:t>
            </a:r>
            <a:r>
              <a:rPr lang="fr-FR" sz="1300" b="1" dirty="0"/>
              <a:t> </a:t>
            </a:r>
            <a:r>
              <a:rPr lang="fr-FR" sz="1300" b="1" dirty="0" smtClean="0"/>
              <a:t>= 1 </a:t>
            </a:r>
            <a:r>
              <a:rPr lang="fr-FR" sz="1300" b="1" dirty="0" err="1" smtClean="0"/>
              <a:t>Run</a:t>
            </a:r>
            <a:r>
              <a:rPr lang="fr-FR" sz="1300" b="1" dirty="0" smtClean="0"/>
              <a:t>     </a:t>
            </a:r>
            <a:r>
              <a:rPr lang="fr-FR" sz="1300" b="1" dirty="0"/>
              <a:t>+ 3 </a:t>
            </a:r>
            <a:r>
              <a:rPr lang="fr-FR" sz="1300" b="1" dirty="0" err="1" smtClean="0"/>
              <a:t>Runs</a:t>
            </a:r>
            <a:r>
              <a:rPr lang="fr-FR" sz="1300" b="1" dirty="0" smtClean="0"/>
              <a:t>    + </a:t>
            </a:r>
            <a:r>
              <a:rPr lang="fr-FR" sz="1300" b="1" dirty="0"/>
              <a:t>2 </a:t>
            </a:r>
            <a:r>
              <a:rPr lang="fr-FR" sz="1300" b="1" dirty="0" smtClean="0"/>
              <a:t>Sections </a:t>
            </a:r>
          </a:p>
          <a:p>
            <a:pPr algn="r"/>
            <a:r>
              <a:rPr lang="fr-FR" sz="1300" b="1" dirty="0" smtClean="0"/>
              <a:t>+ 1 </a:t>
            </a:r>
            <a:r>
              <a:rPr lang="fr-FR" sz="1300" b="1" dirty="0" err="1" smtClean="0"/>
              <a:t>sample</a:t>
            </a:r>
            <a:r>
              <a:rPr lang="fr-FR" sz="1300" b="1" dirty="0" smtClean="0"/>
              <a:t>  </a:t>
            </a:r>
            <a:endParaRPr lang="fr-FR" sz="1300" b="1" dirty="0"/>
          </a:p>
        </p:txBody>
      </p:sp>
      <p:sp>
        <p:nvSpPr>
          <p:cNvPr id="27" name="Titre 1"/>
          <p:cNvSpPr txBox="1">
            <a:spLocks/>
          </p:cNvSpPr>
          <p:nvPr/>
        </p:nvSpPr>
        <p:spPr>
          <a:xfrm>
            <a:off x="3589919" y="6625400"/>
            <a:ext cx="5019264" cy="262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 mai 2019 v1 – Cécile Pignol (EDYTEM UMR5204) </a:t>
            </a:r>
            <a:endParaRPr lang="fr-FR" sz="1200" dirty="0">
              <a:solidFill>
                <a:schemeClr val="bg1">
                  <a:lumMod val="50000"/>
                </a:schemeClr>
              </a:solidFill>
            </a:endParaRPr>
          </a:p>
        </p:txBody>
      </p:sp>
      <p:pic>
        <p:nvPicPr>
          <p:cNvPr id="25" name="Image 24"/>
          <p:cNvPicPr>
            <a:picLocks noChangeAspect="1"/>
          </p:cNvPicPr>
          <p:nvPr/>
        </p:nvPicPr>
        <p:blipFill>
          <a:blip r:embed="rId7"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1" y="6412236"/>
            <a:ext cx="415121" cy="415121"/>
          </a:xfrm>
          <a:prstGeom prst="rect">
            <a:avLst/>
          </a:prstGeom>
        </p:spPr>
      </p:pic>
    </p:spTree>
    <p:extLst>
      <p:ext uri="{BB962C8B-B14F-4D97-AF65-F5344CB8AC3E}">
        <p14:creationId xmlns:p14="http://schemas.microsoft.com/office/powerpoint/2010/main" val="4254183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Image 1" descr="cb15"/>
          <p:cNvPicPr>
            <a:picLocks noGrp="1" noChangeAspect="1"/>
          </p:cNvPicPr>
          <p:nvPr isPhoto="1"/>
        </p:nvPicPr>
        <p:blipFill rotWithShape="1">
          <a:blip r:embed="rId2">
            <a:lum/>
            <a:extLst>
              <a:ext uri="{28A0092B-C50C-407E-A947-70E740481C1C}">
                <a14:useLocalDpi xmlns:a14="http://schemas.microsoft.com/office/drawing/2010/main" val="0"/>
              </a:ext>
            </a:extLst>
          </a:blip>
          <a:srcRect l="18238" t="17018" r="35161" b="36842"/>
          <a:stretch/>
        </p:blipFill>
        <p:spPr>
          <a:xfrm>
            <a:off x="479375" y="1232602"/>
            <a:ext cx="8213875" cy="50829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Image 2" descr="cb13"/>
          <p:cNvPicPr>
            <a:picLocks noGrp="1" noChangeAspect="1"/>
          </p:cNvPicPr>
          <p:nvPr isPhoto="1"/>
        </p:nvPicPr>
        <p:blipFill rotWithShape="1">
          <a:blip r:embed="rId3">
            <a:lum/>
            <a:extLst>
              <a:ext uri="{28A0092B-C50C-407E-A947-70E740481C1C}">
                <a14:useLocalDpi xmlns:a14="http://schemas.microsoft.com/office/drawing/2010/main" val="0"/>
              </a:ext>
            </a:extLst>
          </a:blip>
          <a:srcRect l="45335" t="22019" r="40932" b="44896"/>
          <a:stretch/>
        </p:blipFill>
        <p:spPr>
          <a:xfrm>
            <a:off x="9048328" y="1628800"/>
            <a:ext cx="2835098" cy="4269051"/>
          </a:xfrm>
          <a:prstGeom prst="rect">
            <a:avLst/>
          </a:prstGeom>
          <a:ln>
            <a:noFill/>
          </a:ln>
          <a:effectLst>
            <a:outerShdw blurRad="292100" dist="139700" dir="2700000" algn="tl" rotWithShape="0">
              <a:srgbClr val="333333">
                <a:alpha val="65000"/>
              </a:srgbClr>
            </a:outerShdw>
          </a:effectLst>
        </p:spPr>
      </p:pic>
      <p:cxnSp>
        <p:nvCxnSpPr>
          <p:cNvPr id="5" name="Connecteur droit avec flèche 4"/>
          <p:cNvCxnSpPr/>
          <p:nvPr/>
        </p:nvCxnSpPr>
        <p:spPr>
          <a:xfrm>
            <a:off x="4586313" y="3763325"/>
            <a:ext cx="5326111" cy="12029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9984432" y="4966272"/>
            <a:ext cx="288032"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9402"/>
            <a:ext cx="1128080" cy="1139171"/>
          </a:xfrm>
          <a:prstGeom prst="rect">
            <a:avLst/>
          </a:prstGeom>
        </p:spPr>
      </p:pic>
      <p:sp>
        <p:nvSpPr>
          <p:cNvPr id="12" name="Titre 1"/>
          <p:cNvSpPr txBox="1">
            <a:spLocks/>
          </p:cNvSpPr>
          <p:nvPr/>
        </p:nvSpPr>
        <p:spPr>
          <a:xfrm>
            <a:off x="1098811" y="98342"/>
            <a:ext cx="7750525" cy="1065320"/>
          </a:xfrm>
          <a:prstGeom prst="rect">
            <a:avLst/>
          </a:prstGeom>
        </p:spPr>
        <p:txBody>
          <a:bodyPr vert="horz" lIns="91440" tIns="45720" rIns="91440" bIns="45720" rtlCol="0" anchor="ctr">
            <a:noAutofit/>
          </a:bodyPr>
          <a:lstStyle>
            <a:defPPr>
              <a:defRPr lang="fr-FR"/>
            </a:defPPr>
            <a:lvl1pPr>
              <a:lnSpc>
                <a:spcPct val="90000"/>
              </a:lnSpc>
              <a:spcBef>
                <a:spcPct val="0"/>
              </a:spcBef>
              <a:buNone/>
              <a:defRPr sz="4800" b="1" u="sng">
                <a:solidFill>
                  <a:srgbClr val="0070C0"/>
                </a:solidFill>
                <a:latin typeface="+mj-lt"/>
                <a:ea typeface="+mj-ea"/>
                <a:cs typeface="+mj-cs"/>
              </a:defRPr>
            </a:lvl1pPr>
          </a:lstStyle>
          <a:p>
            <a:r>
              <a:rPr lang="fr-FR" sz="4000" dirty="0" err="1"/>
              <a:t>Core</a:t>
            </a:r>
            <a:r>
              <a:rPr lang="fr-FR" sz="4000" dirty="0"/>
              <a:t> &amp; Data Management </a:t>
            </a:r>
            <a:endParaRPr lang="fr-FR" sz="4000" dirty="0" smtClean="0"/>
          </a:p>
          <a:p>
            <a:r>
              <a:rPr lang="fr-FR" sz="1600" u="none" dirty="0" smtClean="0">
                <a:solidFill>
                  <a:srgbClr val="FF0000"/>
                </a:solidFill>
              </a:rPr>
              <a:t>(Codage automatique et gestion des métadonnées par héritage) </a:t>
            </a:r>
            <a:endParaRPr lang="fr-FR" sz="1600" u="none" dirty="0">
              <a:solidFill>
                <a:srgbClr val="FF0000"/>
              </a:solidFill>
            </a:endParaRPr>
          </a:p>
        </p:txBody>
      </p:sp>
      <p:sp>
        <p:nvSpPr>
          <p:cNvPr id="13" name="ZoneTexte 12"/>
          <p:cNvSpPr txBox="1"/>
          <p:nvPr/>
        </p:nvSpPr>
        <p:spPr>
          <a:xfrm>
            <a:off x="2783632" y="3284984"/>
            <a:ext cx="1368152" cy="369332"/>
          </a:xfrm>
          <a:prstGeom prst="rect">
            <a:avLst/>
          </a:prstGeom>
          <a:noFill/>
        </p:spPr>
        <p:txBody>
          <a:bodyPr wrap="square" rtlCol="0">
            <a:spAutoFit/>
          </a:bodyPr>
          <a:lstStyle/>
          <a:p>
            <a:r>
              <a:rPr lang="fr-FR" smtClean="0"/>
              <a:t>Section A</a:t>
            </a:r>
            <a:endParaRPr lang="fr-FR"/>
          </a:p>
        </p:txBody>
      </p:sp>
      <p:sp>
        <p:nvSpPr>
          <p:cNvPr id="14" name="ZoneTexte 13"/>
          <p:cNvSpPr txBox="1"/>
          <p:nvPr/>
        </p:nvSpPr>
        <p:spPr>
          <a:xfrm>
            <a:off x="5375920" y="3279600"/>
            <a:ext cx="1368152" cy="369332"/>
          </a:xfrm>
          <a:prstGeom prst="rect">
            <a:avLst/>
          </a:prstGeom>
          <a:noFill/>
        </p:spPr>
        <p:txBody>
          <a:bodyPr wrap="square" rtlCol="0">
            <a:spAutoFit/>
          </a:bodyPr>
          <a:lstStyle/>
          <a:p>
            <a:r>
              <a:rPr lang="fr-FR" dirty="0" smtClean="0"/>
              <a:t>Section B</a:t>
            </a:r>
            <a:endParaRPr lang="fr-FR" dirty="0"/>
          </a:p>
        </p:txBody>
      </p:sp>
      <p:sp>
        <p:nvSpPr>
          <p:cNvPr id="15" name="ZoneTexte 14"/>
          <p:cNvSpPr txBox="1"/>
          <p:nvPr/>
        </p:nvSpPr>
        <p:spPr>
          <a:xfrm>
            <a:off x="9969524" y="4509120"/>
            <a:ext cx="467865" cy="369332"/>
          </a:xfrm>
          <a:prstGeom prst="rect">
            <a:avLst/>
          </a:prstGeom>
          <a:noFill/>
        </p:spPr>
        <p:txBody>
          <a:bodyPr wrap="square" rtlCol="0">
            <a:spAutoFit/>
          </a:bodyPr>
          <a:lstStyle/>
          <a:p>
            <a:r>
              <a:rPr lang="fr-FR" dirty="0"/>
              <a:t>A</a:t>
            </a:r>
          </a:p>
        </p:txBody>
      </p:sp>
      <p:sp>
        <p:nvSpPr>
          <p:cNvPr id="16" name="ZoneTexte 15"/>
          <p:cNvSpPr txBox="1"/>
          <p:nvPr/>
        </p:nvSpPr>
        <p:spPr>
          <a:xfrm>
            <a:off x="9976951" y="5062730"/>
            <a:ext cx="467865" cy="369332"/>
          </a:xfrm>
          <a:prstGeom prst="rect">
            <a:avLst/>
          </a:prstGeom>
          <a:noFill/>
        </p:spPr>
        <p:txBody>
          <a:bodyPr wrap="square" rtlCol="0">
            <a:spAutoFit/>
          </a:bodyPr>
          <a:lstStyle/>
          <a:p>
            <a:r>
              <a:rPr lang="fr-FR" dirty="0" smtClean="0"/>
              <a:t>B</a:t>
            </a:r>
            <a:endParaRPr lang="fr-FR" dirty="0"/>
          </a:p>
        </p:txBody>
      </p:sp>
      <p:sp>
        <p:nvSpPr>
          <p:cNvPr id="17" name="Titre 1"/>
          <p:cNvSpPr txBox="1">
            <a:spLocks/>
          </p:cNvSpPr>
          <p:nvPr/>
        </p:nvSpPr>
        <p:spPr>
          <a:xfrm>
            <a:off x="-272018" y="6714453"/>
            <a:ext cx="9716659" cy="16600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Laurent Augustin, Bruno </a:t>
            </a:r>
            <a:r>
              <a:rPr lang="fr-FR" sz="1200" dirty="0" err="1" smtClean="0">
                <a:solidFill>
                  <a:schemeClr val="bg1">
                    <a:lumMod val="50000"/>
                  </a:schemeClr>
                </a:solidFill>
              </a:rPr>
              <a:t>Galabertier</a:t>
            </a:r>
            <a:r>
              <a:rPr lang="fr-FR" sz="1200" dirty="0" smtClean="0">
                <a:solidFill>
                  <a:schemeClr val="bg1">
                    <a:lumMod val="50000"/>
                  </a:schemeClr>
                </a:solidFill>
              </a:rPr>
              <a:t>, Cécile Pignol ANF « Carottage continentaux et lacustres », </a:t>
            </a:r>
            <a:r>
              <a:rPr lang="fr-FR" sz="1200" dirty="0" err="1" smtClean="0">
                <a:solidFill>
                  <a:schemeClr val="bg1">
                    <a:lumMod val="50000"/>
                  </a:schemeClr>
                </a:solidFill>
              </a:rPr>
              <a:t>Aiguebelette</a:t>
            </a:r>
            <a:r>
              <a:rPr lang="fr-FR" sz="1200" dirty="0" smtClean="0">
                <a:solidFill>
                  <a:schemeClr val="bg1">
                    <a:lumMod val="50000"/>
                  </a:schemeClr>
                </a:solidFill>
              </a:rPr>
              <a:t>, 17-20 octobre 2017</a:t>
            </a:r>
            <a:endParaRPr lang="fr-FR" sz="1200" dirty="0">
              <a:solidFill>
                <a:schemeClr val="bg1">
                  <a:lumMod val="50000"/>
                </a:schemeClr>
              </a:solidFill>
            </a:endParaRPr>
          </a:p>
        </p:txBody>
      </p:sp>
      <p:pic>
        <p:nvPicPr>
          <p:cNvPr id="18" name="Image 17"/>
          <p:cNvPicPr>
            <a:picLocks noChangeAspect="1"/>
          </p:cNvPicPr>
          <p:nvPr/>
        </p:nvPicPr>
        <p:blipFill>
          <a:blip r:embed="rId5"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1" y="6412236"/>
            <a:ext cx="415121" cy="415121"/>
          </a:xfrm>
          <a:prstGeom prst="rect">
            <a:avLst/>
          </a:prstGeom>
        </p:spPr>
      </p:pic>
      <p:pic>
        <p:nvPicPr>
          <p:cNvPr id="4" name="Image 3"/>
          <p:cNvPicPr>
            <a:picLocks noChangeAspect="1"/>
          </p:cNvPicPr>
          <p:nvPr/>
        </p:nvPicPr>
        <p:blipFill rotWithShape="1">
          <a:blip r:embed="rId6" cstate="print">
            <a:extLst>
              <a:ext uri="{28A0092B-C50C-407E-A947-70E740481C1C}">
                <a14:useLocalDpi xmlns:a14="http://schemas.microsoft.com/office/drawing/2010/main" val="0"/>
              </a:ext>
            </a:extLst>
          </a:blip>
          <a:srcRect t="28065" b="19289"/>
          <a:stretch/>
        </p:blipFill>
        <p:spPr>
          <a:xfrm>
            <a:off x="10799168" y="6228733"/>
            <a:ext cx="1392832" cy="620364"/>
          </a:xfrm>
          <a:prstGeom prst="rect">
            <a:avLst/>
          </a:prstGeom>
        </p:spPr>
      </p:pic>
    </p:spTree>
    <p:extLst>
      <p:ext uri="{BB962C8B-B14F-4D97-AF65-F5344CB8AC3E}">
        <p14:creationId xmlns:p14="http://schemas.microsoft.com/office/powerpoint/2010/main" val="16017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402"/>
            <a:ext cx="1128080" cy="1139171"/>
          </a:xfrm>
          <a:prstGeom prst="rect">
            <a:avLst/>
          </a:prstGeom>
        </p:spPr>
      </p:pic>
      <p:sp>
        <p:nvSpPr>
          <p:cNvPr id="3" name="Titre 1"/>
          <p:cNvSpPr txBox="1">
            <a:spLocks/>
          </p:cNvSpPr>
          <p:nvPr/>
        </p:nvSpPr>
        <p:spPr>
          <a:xfrm>
            <a:off x="983432" y="162329"/>
            <a:ext cx="11521280" cy="1065320"/>
          </a:xfrm>
          <a:prstGeom prst="rect">
            <a:avLst/>
          </a:prstGeom>
        </p:spPr>
        <p:txBody>
          <a:bodyPr vert="horz" lIns="91440" tIns="45720" rIns="91440" bIns="45720" rtlCol="0" anchor="ctr">
            <a:noAutofit/>
          </a:bodyPr>
          <a:lstStyle>
            <a:defPPr>
              <a:defRPr lang="fr-FR"/>
            </a:defPPr>
            <a:lvl1pPr>
              <a:lnSpc>
                <a:spcPct val="90000"/>
              </a:lnSpc>
              <a:spcBef>
                <a:spcPct val="0"/>
              </a:spcBef>
              <a:buNone/>
              <a:defRPr sz="4800" b="1" u="sng">
                <a:solidFill>
                  <a:srgbClr val="0070C0"/>
                </a:solidFill>
                <a:latin typeface="+mj-lt"/>
                <a:ea typeface="+mj-ea"/>
                <a:cs typeface="+mj-cs"/>
              </a:defRPr>
            </a:lvl1pPr>
          </a:lstStyle>
          <a:p>
            <a:r>
              <a:rPr lang="fr-FR" sz="4000" dirty="0" smtClean="0"/>
              <a:t>Data Management </a:t>
            </a:r>
            <a:r>
              <a:rPr lang="fr-FR" sz="4000" b="0" u="none" dirty="0" smtClean="0">
                <a:solidFill>
                  <a:schemeClr val="tx1"/>
                </a:solidFill>
              </a:rPr>
              <a:t>: </a:t>
            </a:r>
            <a:r>
              <a:rPr lang="fr-FR" sz="3000" u="none" dirty="0" smtClean="0">
                <a:solidFill>
                  <a:srgbClr val="FF0000"/>
                </a:solidFill>
              </a:rPr>
              <a:t>identifiant unique pour chaque objets</a:t>
            </a:r>
            <a:endParaRPr lang="fr-FR" sz="3000" u="none" dirty="0">
              <a:solidFill>
                <a:srgbClr val="FF0000"/>
              </a:solidFill>
            </a:endParaRPr>
          </a:p>
        </p:txBody>
      </p:sp>
      <p:sp>
        <p:nvSpPr>
          <p:cNvPr id="7" name="Rectangle 6"/>
          <p:cNvSpPr/>
          <p:nvPr/>
        </p:nvSpPr>
        <p:spPr>
          <a:xfrm>
            <a:off x="8204709" y="4341071"/>
            <a:ext cx="3646063" cy="276999"/>
          </a:xfrm>
          <a:prstGeom prst="rect">
            <a:avLst/>
          </a:prstGeom>
        </p:spPr>
        <p:txBody>
          <a:bodyPr wrap="none">
            <a:spAutoFit/>
          </a:bodyPr>
          <a:lstStyle/>
          <a:p>
            <a:r>
              <a:rPr lang="fr-FR" sz="1200" dirty="0">
                <a:hlinkClick r:id="rId4"/>
              </a:rPr>
              <a:t>http://www.geosamples.org/news/newslettermay2019</a:t>
            </a:r>
            <a:endParaRPr lang="fr-FR" sz="1200" dirty="0"/>
          </a:p>
        </p:txBody>
      </p:sp>
      <p:grpSp>
        <p:nvGrpSpPr>
          <p:cNvPr id="4" name="Groupe 3"/>
          <p:cNvGrpSpPr/>
          <p:nvPr/>
        </p:nvGrpSpPr>
        <p:grpSpPr>
          <a:xfrm>
            <a:off x="6600056" y="1504648"/>
            <a:ext cx="5534108" cy="1969770"/>
            <a:chOff x="6927380" y="1809594"/>
            <a:chExt cx="5206784" cy="1714345"/>
          </a:xfrm>
        </p:grpSpPr>
        <p:sp>
          <p:nvSpPr>
            <p:cNvPr id="5" name="Rectangle 4"/>
            <p:cNvSpPr/>
            <p:nvPr/>
          </p:nvSpPr>
          <p:spPr>
            <a:xfrm>
              <a:off x="6927380" y="1809594"/>
              <a:ext cx="5206784" cy="1714345"/>
            </a:xfrm>
            <a:prstGeom prst="rect">
              <a:avLst/>
            </a:prstGeom>
            <a:solidFill>
              <a:schemeClr val="bg1">
                <a:lumMod val="95000"/>
              </a:schemeClr>
            </a:solidFill>
            <a:effectLst>
              <a:outerShdw blurRad="50800" dist="38100" dir="5400000" algn="t" rotWithShape="0">
                <a:prstClr val="black">
                  <a:alpha val="40000"/>
                </a:prstClr>
              </a:outerShdw>
            </a:effectLst>
          </p:spPr>
          <p:txBody>
            <a:bodyPr wrap="square">
              <a:spAutoFit/>
            </a:bodyPr>
            <a:lstStyle/>
            <a:p>
              <a:r>
                <a:rPr lang="en-US" sz="1100" b="1" i="1" dirty="0">
                  <a:latin typeface="Verdana" panose="020B0604030504040204" pitchFamily="34" charset="0"/>
                </a:rPr>
                <a:t>SESAR </a:t>
              </a:r>
              <a:r>
                <a:rPr lang="en-US" sz="1100" b="1" i="1" dirty="0" smtClean="0">
                  <a:latin typeface="Verdana" panose="020B0604030504040204" pitchFamily="34" charset="0"/>
                </a:rPr>
                <a:t>is a system operates </a:t>
              </a:r>
              <a:r>
                <a:rPr lang="en-US" sz="1100" b="1" i="1" dirty="0">
                  <a:latin typeface="Verdana" panose="020B0604030504040204" pitchFamily="34" charset="0"/>
                </a:rPr>
                <a:t>a registry that distributes </a:t>
              </a:r>
              <a:endParaRPr lang="en-US" sz="1100" b="1" i="1" dirty="0" smtClean="0">
                <a:latin typeface="Verdana" panose="020B0604030504040204" pitchFamily="34" charset="0"/>
              </a:endParaRPr>
            </a:p>
            <a:p>
              <a:r>
                <a:rPr lang="en-US" sz="1100" b="1" i="1" dirty="0" smtClean="0">
                  <a:latin typeface="Verdana" panose="020B0604030504040204" pitchFamily="34" charset="0"/>
                </a:rPr>
                <a:t>the</a:t>
              </a:r>
              <a:r>
                <a:rPr lang="en-US" sz="1100" b="1" i="1" dirty="0">
                  <a:latin typeface="Verdana" panose="020B0604030504040204" pitchFamily="34" charset="0"/>
                </a:rPr>
                <a:t> </a:t>
              </a:r>
              <a:r>
                <a:rPr lang="en-US" sz="1100" b="1" i="1" dirty="0">
                  <a:latin typeface="Verdana" panose="020B0604030504040204" pitchFamily="34" charset="0"/>
                  <a:hlinkClick r:id="rId5"/>
                </a:rPr>
                <a:t>International Geo Sample Number IGSN</a:t>
              </a:r>
              <a:r>
                <a:rPr lang="en-US" sz="1100" b="1" i="1" dirty="0">
                  <a:latin typeface="Verdana" panose="020B0604030504040204" pitchFamily="34" charset="0"/>
                </a:rPr>
                <a:t>. </a:t>
              </a:r>
              <a:endParaRPr lang="en-US" sz="1100" b="1" i="1" dirty="0" smtClean="0">
                <a:latin typeface="Verdana" panose="020B0604030504040204" pitchFamily="34" charset="0"/>
              </a:endParaRPr>
            </a:p>
            <a:p>
              <a:endParaRPr lang="en-US" sz="900" i="1" dirty="0" smtClean="0">
                <a:latin typeface="Verdana" panose="020B0604030504040204" pitchFamily="34" charset="0"/>
              </a:endParaRPr>
            </a:p>
            <a:p>
              <a:r>
                <a:rPr lang="en-US" sz="900" i="1" dirty="0" smtClean="0">
                  <a:latin typeface="Verdana" panose="020B0604030504040204" pitchFamily="34" charset="0"/>
                </a:rPr>
                <a:t>SESAR </a:t>
              </a:r>
              <a:r>
                <a:rPr lang="en-US" sz="900" i="1" dirty="0">
                  <a:latin typeface="Verdana" panose="020B0604030504040204" pitchFamily="34" charset="0"/>
                </a:rPr>
                <a:t>catalogs and preserves sample metadata profiles, and provides access to the sample catalog via the </a:t>
              </a:r>
              <a:r>
                <a:rPr lang="en-US" sz="900" i="1" dirty="0">
                  <a:latin typeface="Verdana" panose="020B0604030504040204" pitchFamily="34" charset="0"/>
                  <a:hlinkClick r:id="rId6"/>
                </a:rPr>
                <a:t>Global Sample Search</a:t>
              </a:r>
              <a:r>
                <a:rPr lang="en-US" sz="900" i="1" dirty="0">
                  <a:latin typeface="Verdana" panose="020B0604030504040204" pitchFamily="34" charset="0"/>
                </a:rPr>
                <a:t>.</a:t>
              </a:r>
            </a:p>
            <a:p>
              <a:r>
                <a:rPr lang="en-US" sz="900" i="1" dirty="0">
                  <a:latin typeface="Verdana" panose="020B0604030504040204" pitchFamily="34" charset="0"/>
                </a:rPr>
                <a:t> </a:t>
              </a:r>
            </a:p>
            <a:p>
              <a:r>
                <a:rPr lang="en-US" sz="900" i="1" dirty="0">
                  <a:latin typeface="Verdana" panose="020B0604030504040204" pitchFamily="34" charset="0"/>
                </a:rPr>
                <a:t>The IGSN or International </a:t>
              </a:r>
              <a:r>
                <a:rPr lang="en-US" sz="900" i="1" dirty="0" err="1">
                  <a:latin typeface="Verdana" panose="020B0604030504040204" pitchFamily="34" charset="0"/>
                </a:rPr>
                <a:t>GeoSample</a:t>
              </a:r>
              <a:r>
                <a:rPr lang="en-US" sz="900" i="1" dirty="0">
                  <a:latin typeface="Verdana" panose="020B0604030504040204" pitchFamily="34" charset="0"/>
                </a:rPr>
                <a:t> Number is an alphanumeric code that is assigned to specimens and related sampling features such as drill holes or wells to ensure their unique identification and unambiguous referencing of data generated by the study of samples</a:t>
              </a:r>
              <a:r>
                <a:rPr lang="en-US" sz="900" i="1" dirty="0" smtClean="0">
                  <a:latin typeface="Verdana" panose="020B0604030504040204" pitchFamily="34" charset="0"/>
                </a:rPr>
                <a:t>.</a:t>
              </a:r>
            </a:p>
            <a:p>
              <a:endParaRPr lang="en-US" sz="900" b="0" i="1" dirty="0">
                <a:effectLst/>
                <a:latin typeface="Verdana" panose="020B0604030504040204" pitchFamily="34" charset="0"/>
              </a:endParaRPr>
            </a:p>
            <a:p>
              <a:r>
                <a:rPr lang="en-US" sz="1400" b="1" dirty="0" smtClean="0">
                  <a:solidFill>
                    <a:srgbClr val="FF0000"/>
                  </a:solidFill>
                  <a:latin typeface="Verdana" panose="020B0604030504040204" pitchFamily="34" charset="0"/>
                  <a:sym typeface="Wingdings" panose="05000000000000000000" pitchFamily="2" charset="2"/>
                </a:rPr>
                <a:t> </a:t>
              </a:r>
              <a:r>
                <a:rPr lang="en-US" sz="1400" b="1" dirty="0" err="1" smtClean="0">
                  <a:solidFill>
                    <a:srgbClr val="FF0000"/>
                  </a:solidFill>
                  <a:latin typeface="Verdana" panose="020B0604030504040204" pitchFamily="34" charset="0"/>
                  <a:sym typeface="Wingdings" panose="05000000000000000000" pitchFamily="2" charset="2"/>
                </a:rPr>
                <a:t>En</a:t>
              </a:r>
              <a:r>
                <a:rPr lang="en-US" sz="1400" b="1" dirty="0" smtClean="0">
                  <a:solidFill>
                    <a:srgbClr val="FF0000"/>
                  </a:solidFill>
                  <a:latin typeface="Verdana" panose="020B0604030504040204" pitchFamily="34" charset="0"/>
                  <a:sym typeface="Wingdings" panose="05000000000000000000" pitchFamily="2" charset="2"/>
                </a:rPr>
                <a:t> 2019, le CNRS (INSU) </a:t>
              </a:r>
              <a:r>
                <a:rPr lang="en-US" sz="1400" b="1" dirty="0" err="1" smtClean="0">
                  <a:solidFill>
                    <a:srgbClr val="FF0000"/>
                  </a:solidFill>
                  <a:latin typeface="Verdana" panose="020B0604030504040204" pitchFamily="34" charset="0"/>
                  <a:sym typeface="Wingdings" panose="05000000000000000000" pitchFamily="2" charset="2"/>
                </a:rPr>
                <a:t>devient</a:t>
              </a:r>
              <a:r>
                <a:rPr lang="en-US" sz="1400" b="1" dirty="0" smtClean="0">
                  <a:solidFill>
                    <a:srgbClr val="FF0000"/>
                  </a:solidFill>
                  <a:latin typeface="Verdana" panose="020B0604030504040204" pitchFamily="34" charset="0"/>
                  <a:sym typeface="Wingdings" panose="05000000000000000000" pitchFamily="2" charset="2"/>
                </a:rPr>
                <a:t> son </a:t>
              </a:r>
              <a:r>
                <a:rPr lang="en-US" sz="1400" b="1" dirty="0" err="1" smtClean="0">
                  <a:solidFill>
                    <a:srgbClr val="FF0000"/>
                  </a:solidFill>
                  <a:latin typeface="Verdana" panose="020B0604030504040204" pitchFamily="34" charset="0"/>
                  <a:sym typeface="Wingdings" panose="05000000000000000000" pitchFamily="2" charset="2"/>
                </a:rPr>
                <a:t>propre</a:t>
              </a:r>
              <a:r>
                <a:rPr lang="en-US" sz="1400" b="1" dirty="0" smtClean="0">
                  <a:solidFill>
                    <a:srgbClr val="FF0000"/>
                  </a:solidFill>
                  <a:latin typeface="Verdana" panose="020B0604030504040204" pitchFamily="34" charset="0"/>
                  <a:sym typeface="Wingdings" panose="05000000000000000000" pitchFamily="2" charset="2"/>
                </a:rPr>
                <a:t> “Allocating Agent” (Contact DT-INSU)</a:t>
              </a:r>
              <a:endParaRPr lang="en-US" sz="1400" b="1" dirty="0">
                <a:solidFill>
                  <a:srgbClr val="FF0000"/>
                </a:solidFill>
                <a:effectLst/>
                <a:latin typeface="Verdana" panose="020B0604030504040204" pitchFamily="34" charset="0"/>
              </a:endParaRPr>
            </a:p>
          </p:txBody>
        </p:sp>
        <p:pic>
          <p:nvPicPr>
            <p:cNvPr id="8" name="Image 7"/>
            <p:cNvPicPr>
              <a:picLocks noChangeAspect="1"/>
            </p:cNvPicPr>
            <p:nvPr/>
          </p:nvPicPr>
          <p:blipFill>
            <a:blip r:embed="rId7">
              <a:clrChange>
                <a:clrFrom>
                  <a:srgbClr val="FFFFFF"/>
                </a:clrFrom>
                <a:clrTo>
                  <a:srgbClr val="FFFFFF">
                    <a:alpha val="0"/>
                  </a:srgbClr>
                </a:clrTo>
              </a:clrChange>
            </a:blip>
            <a:stretch>
              <a:fillRect/>
            </a:stretch>
          </p:blipFill>
          <p:spPr>
            <a:xfrm>
              <a:off x="11024026" y="1809594"/>
              <a:ext cx="1104405" cy="395037"/>
            </a:xfrm>
            <a:prstGeom prst="rect">
              <a:avLst/>
            </a:prstGeom>
          </p:spPr>
        </p:pic>
      </p:grpSp>
      <p:sp>
        <p:nvSpPr>
          <p:cNvPr id="14" name="Titre 1"/>
          <p:cNvSpPr txBox="1">
            <a:spLocks/>
          </p:cNvSpPr>
          <p:nvPr/>
        </p:nvSpPr>
        <p:spPr>
          <a:xfrm>
            <a:off x="3589919" y="6625400"/>
            <a:ext cx="5019264" cy="262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 mai 2019 v1 – Cécile Pignol (EDYTEM UMR5204) </a:t>
            </a:r>
            <a:endParaRPr lang="fr-FR" sz="1200" dirty="0">
              <a:solidFill>
                <a:schemeClr val="bg1">
                  <a:lumMod val="50000"/>
                </a:schemeClr>
              </a:solidFill>
            </a:endParaRPr>
          </a:p>
        </p:txBody>
      </p:sp>
      <p:sp>
        <p:nvSpPr>
          <p:cNvPr id="15" name="ZoneTexte 14"/>
          <p:cNvSpPr txBox="1"/>
          <p:nvPr/>
        </p:nvSpPr>
        <p:spPr>
          <a:xfrm>
            <a:off x="278593" y="1367764"/>
            <a:ext cx="6321463" cy="2862322"/>
          </a:xfrm>
          <a:prstGeom prst="rect">
            <a:avLst/>
          </a:prstGeom>
          <a:noFill/>
        </p:spPr>
        <p:txBody>
          <a:bodyPr wrap="square" rtlCol="0">
            <a:spAutoFit/>
          </a:bodyPr>
          <a:lstStyle/>
          <a:p>
            <a:r>
              <a:rPr lang="fr-FR" dirty="0" smtClean="0"/>
              <a:t>Apres la synchronisation, la CCN permet la génération d’un identifiant unique (IGSN) pour chaque objet composant une carotte scientifique.</a:t>
            </a:r>
          </a:p>
          <a:p>
            <a:endParaRPr lang="fr-FR" dirty="0" smtClean="0"/>
          </a:p>
          <a:p>
            <a:r>
              <a:rPr lang="fr-FR" b="1" i="1" dirty="0" smtClean="0">
                <a:solidFill>
                  <a:srgbClr val="0070C0"/>
                </a:solidFill>
              </a:rPr>
              <a:t>Intérêt : </a:t>
            </a:r>
          </a:p>
          <a:p>
            <a:pPr marL="285750" indent="-285750">
              <a:buFont typeface="Wingdings" panose="05000000000000000000" pitchFamily="2" charset="2"/>
              <a:buChar char="ü"/>
            </a:pPr>
            <a:r>
              <a:rPr lang="fr-FR" b="1" dirty="0" smtClean="0"/>
              <a:t>Plus d’</a:t>
            </a:r>
            <a:r>
              <a:rPr lang="fr-FR" b="1" dirty="0" err="1" smtClean="0"/>
              <a:t>ambiguité</a:t>
            </a:r>
            <a:r>
              <a:rPr lang="fr-FR" b="1" dirty="0" smtClean="0"/>
              <a:t> dans la nommage d’un carotte (des homonymes peuvent </a:t>
            </a:r>
            <a:r>
              <a:rPr lang="fr-FR" b="1" dirty="0" err="1" smtClean="0"/>
              <a:t>co-exister</a:t>
            </a:r>
            <a:r>
              <a:rPr lang="fr-FR" b="1" dirty="0" smtClean="0"/>
              <a:t>)</a:t>
            </a:r>
          </a:p>
          <a:p>
            <a:pPr marL="285750" indent="-285750">
              <a:buFont typeface="Wingdings" panose="05000000000000000000" pitchFamily="2" charset="2"/>
              <a:buChar char="ü"/>
            </a:pPr>
            <a:r>
              <a:rPr lang="fr-FR" b="1" dirty="0" smtClean="0"/>
              <a:t>Identifiant demandé par les éditeurs &amp; </a:t>
            </a:r>
            <a:r>
              <a:rPr lang="fr-FR" b="1" dirty="0" err="1" smtClean="0"/>
              <a:t>Datacite</a:t>
            </a:r>
            <a:endParaRPr lang="fr-FR" b="1" dirty="0" smtClean="0"/>
          </a:p>
          <a:p>
            <a:pPr marL="285750" indent="-285750">
              <a:buFont typeface="Wingdings" panose="05000000000000000000" pitchFamily="2" charset="2"/>
              <a:buChar char="ü"/>
            </a:pPr>
            <a:r>
              <a:rPr lang="fr-FR" b="1" dirty="0" smtClean="0"/>
              <a:t>Schéma de métadonnées commun à la communauté</a:t>
            </a:r>
          </a:p>
          <a:p>
            <a:pPr algn="ctr"/>
            <a:r>
              <a:rPr lang="fr-FR" b="1" dirty="0" smtClean="0">
                <a:sym typeface="Wingdings" panose="05000000000000000000" pitchFamily="2" charset="2"/>
              </a:rPr>
              <a:t> </a:t>
            </a:r>
            <a:r>
              <a:rPr lang="fr-FR" b="1" dirty="0" smtClean="0">
                <a:solidFill>
                  <a:srgbClr val="00B050"/>
                </a:solidFill>
                <a:sym typeface="Wingdings" panose="05000000000000000000" pitchFamily="2" charset="2"/>
              </a:rPr>
              <a:t>F.A.I.R. DATA</a:t>
            </a:r>
            <a:endParaRPr lang="fr-FR" b="1" dirty="0">
              <a:solidFill>
                <a:srgbClr val="00B050"/>
              </a:solidFill>
            </a:endParaRPr>
          </a:p>
        </p:txBody>
      </p:sp>
      <p:grpSp>
        <p:nvGrpSpPr>
          <p:cNvPr id="17" name="Groupe 16"/>
          <p:cNvGrpSpPr/>
          <p:nvPr/>
        </p:nvGrpSpPr>
        <p:grpSpPr>
          <a:xfrm>
            <a:off x="170933" y="4299754"/>
            <a:ext cx="11761589" cy="2251520"/>
            <a:chOff x="335360" y="3837984"/>
            <a:chExt cx="11761589" cy="2251520"/>
          </a:xfrm>
        </p:grpSpPr>
        <p:grpSp>
          <p:nvGrpSpPr>
            <p:cNvPr id="13" name="Groupe 12"/>
            <p:cNvGrpSpPr/>
            <p:nvPr/>
          </p:nvGrpSpPr>
          <p:grpSpPr>
            <a:xfrm>
              <a:off x="335360" y="4156300"/>
              <a:ext cx="11761589" cy="1933204"/>
              <a:chOff x="330052" y="3631575"/>
              <a:chExt cx="11761589" cy="1933204"/>
            </a:xfrm>
          </p:grpSpPr>
          <p:pic>
            <p:nvPicPr>
              <p:cNvPr id="9" name="Image 8"/>
              <p:cNvPicPr>
                <a:picLocks noChangeAspect="1"/>
              </p:cNvPicPr>
              <p:nvPr/>
            </p:nvPicPr>
            <p:blipFill>
              <a:blip r:embed="rId8"/>
              <a:stretch>
                <a:fillRect/>
              </a:stretch>
            </p:blipFill>
            <p:spPr>
              <a:xfrm>
                <a:off x="8383233" y="3631575"/>
                <a:ext cx="3708408" cy="1933204"/>
              </a:xfrm>
              <a:prstGeom prst="rect">
                <a:avLst/>
              </a:prstGeom>
            </p:spPr>
          </p:pic>
          <p:pic>
            <p:nvPicPr>
              <p:cNvPr id="10" name="Image 9"/>
              <p:cNvPicPr>
                <a:picLocks noChangeAspect="1"/>
              </p:cNvPicPr>
              <p:nvPr/>
            </p:nvPicPr>
            <p:blipFill>
              <a:blip r:embed="rId9"/>
              <a:stretch>
                <a:fillRect/>
              </a:stretch>
            </p:blipFill>
            <p:spPr>
              <a:xfrm>
                <a:off x="335360" y="3779707"/>
                <a:ext cx="7590178" cy="1059272"/>
              </a:xfrm>
              <a:prstGeom prst="rect">
                <a:avLst/>
              </a:prstGeom>
            </p:spPr>
          </p:pic>
          <p:pic>
            <p:nvPicPr>
              <p:cNvPr id="11" name="Image 10"/>
              <p:cNvPicPr>
                <a:picLocks noChangeAspect="1"/>
              </p:cNvPicPr>
              <p:nvPr/>
            </p:nvPicPr>
            <p:blipFill>
              <a:blip r:embed="rId10"/>
              <a:stretch>
                <a:fillRect/>
              </a:stretch>
            </p:blipFill>
            <p:spPr>
              <a:xfrm>
                <a:off x="330052" y="4853440"/>
                <a:ext cx="7552074" cy="274344"/>
              </a:xfrm>
              <a:prstGeom prst="rect">
                <a:avLst/>
              </a:prstGeom>
            </p:spPr>
          </p:pic>
          <p:pic>
            <p:nvPicPr>
              <p:cNvPr id="12" name="Image 11"/>
              <p:cNvPicPr>
                <a:picLocks noChangeAspect="1"/>
              </p:cNvPicPr>
              <p:nvPr/>
            </p:nvPicPr>
            <p:blipFill>
              <a:blip r:embed="rId11"/>
              <a:stretch>
                <a:fillRect/>
              </a:stretch>
            </p:blipFill>
            <p:spPr>
              <a:xfrm>
                <a:off x="345293" y="5107265"/>
                <a:ext cx="7521592" cy="457240"/>
              </a:xfrm>
              <a:prstGeom prst="rect">
                <a:avLst/>
              </a:prstGeom>
            </p:spPr>
          </p:pic>
        </p:grpSp>
        <p:pic>
          <p:nvPicPr>
            <p:cNvPr id="16" name="Image 15"/>
            <p:cNvPicPr>
              <a:picLocks noChangeAspect="1"/>
            </p:cNvPicPr>
            <p:nvPr/>
          </p:nvPicPr>
          <p:blipFill rotWithShape="1">
            <a:blip r:embed="rId12"/>
            <a:srcRect b="83834"/>
            <a:stretch/>
          </p:blipFill>
          <p:spPr>
            <a:xfrm>
              <a:off x="350601" y="3837984"/>
              <a:ext cx="7560840" cy="532624"/>
            </a:xfrm>
            <a:prstGeom prst="rect">
              <a:avLst/>
            </a:prstGeom>
          </p:spPr>
        </p:pic>
      </p:grpSp>
      <p:sp>
        <p:nvSpPr>
          <p:cNvPr id="18" name="Double flèche horizontale 17"/>
          <p:cNvSpPr/>
          <p:nvPr/>
        </p:nvSpPr>
        <p:spPr>
          <a:xfrm>
            <a:off x="7759410" y="5707785"/>
            <a:ext cx="613139" cy="304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www.igsn.or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12181" y="52683"/>
            <a:ext cx="1115889" cy="111589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nvPicPr>
        <p:blipFill>
          <a:blip r:embed="rId1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1" y="6412236"/>
            <a:ext cx="415121" cy="415121"/>
          </a:xfrm>
          <a:prstGeom prst="rect">
            <a:avLst/>
          </a:prstGeom>
        </p:spPr>
      </p:pic>
    </p:spTree>
    <p:extLst>
      <p:ext uri="{BB962C8B-B14F-4D97-AF65-F5344CB8AC3E}">
        <p14:creationId xmlns:p14="http://schemas.microsoft.com/office/powerpoint/2010/main" val="383843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itre 1"/>
          <p:cNvSpPr txBox="1">
            <a:spLocks/>
          </p:cNvSpPr>
          <p:nvPr/>
        </p:nvSpPr>
        <p:spPr>
          <a:xfrm>
            <a:off x="1408553" y="616872"/>
            <a:ext cx="5119495" cy="1065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i="1" dirty="0" smtClean="0">
                <a:solidFill>
                  <a:srgbClr val="FF0000"/>
                </a:solidFill>
              </a:rPr>
              <a:t>Pour bien démarrer </a:t>
            </a:r>
            <a:endParaRPr lang="fr-FR" sz="3200" b="1" i="1" dirty="0">
              <a:solidFill>
                <a:srgbClr val="FF0000"/>
              </a:solidFill>
            </a:endParaRPr>
          </a:p>
        </p:txBody>
      </p:sp>
      <p:sp>
        <p:nvSpPr>
          <p:cNvPr id="3" name="ZoneTexte 2"/>
          <p:cNvSpPr txBox="1"/>
          <p:nvPr/>
        </p:nvSpPr>
        <p:spPr>
          <a:xfrm rot="370625">
            <a:off x="9828740" y="110138"/>
            <a:ext cx="2306204" cy="1184940"/>
          </a:xfrm>
          <a:prstGeom prst="rect">
            <a:avLst/>
          </a:prstGeom>
          <a:noFill/>
        </p:spPr>
        <p:txBody>
          <a:bodyPr wrap="square" rtlCol="0">
            <a:spAutoFit/>
          </a:bodyPr>
          <a:lstStyle/>
          <a:p>
            <a:pPr algn="ctr"/>
            <a:r>
              <a:rPr lang="fr-FR" sz="2000" i="1" dirty="0" smtClean="0">
                <a:solidFill>
                  <a:srgbClr val="FF0000"/>
                </a:solidFill>
              </a:rPr>
              <a:t>Tous les laboratoires peuvent utiliser cette application </a:t>
            </a:r>
          </a:p>
          <a:p>
            <a:pPr algn="ctr"/>
            <a:r>
              <a:rPr lang="fr-FR" sz="1100" i="1" dirty="0" smtClean="0"/>
              <a:t>(avec la création d’un compte)</a:t>
            </a:r>
            <a:endParaRPr lang="fr-FR" sz="1100" i="1"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1" y="-92357"/>
            <a:ext cx="1444914" cy="1459120"/>
          </a:xfrm>
          <a:prstGeom prst="rect">
            <a:avLst/>
          </a:prstGeom>
        </p:spPr>
      </p:pic>
      <p:pic>
        <p:nvPicPr>
          <p:cNvPr id="14" name="Image 13"/>
          <p:cNvPicPr>
            <a:picLocks noChangeAspect="1"/>
          </p:cNvPicPr>
          <p:nvPr/>
        </p:nvPicPr>
        <p:blipFill rotWithShape="1">
          <a:blip r:embed="rId3"/>
          <a:srcRect t="11695"/>
          <a:stretch/>
        </p:blipFill>
        <p:spPr>
          <a:xfrm>
            <a:off x="7104111" y="1366764"/>
            <a:ext cx="4896545" cy="5064126"/>
          </a:xfrm>
          <a:prstGeom prst="rect">
            <a:avLst/>
          </a:prstGeom>
        </p:spPr>
      </p:pic>
      <p:sp>
        <p:nvSpPr>
          <p:cNvPr id="19" name="Titre 1"/>
          <p:cNvSpPr txBox="1">
            <a:spLocks/>
          </p:cNvSpPr>
          <p:nvPr/>
        </p:nvSpPr>
        <p:spPr>
          <a:xfrm>
            <a:off x="2905125" y="6533891"/>
            <a:ext cx="5932658" cy="3278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COREBOOK– mai 2019 v1 – Cécile Pignol (EDYTEM UMR5204) </a:t>
            </a:r>
            <a:endParaRPr lang="fr-FR" sz="1200" dirty="0">
              <a:solidFill>
                <a:schemeClr val="bg1">
                  <a:lumMod val="50000"/>
                </a:schemeClr>
              </a:solidFill>
            </a:endParaRPr>
          </a:p>
        </p:txBody>
      </p:sp>
      <p:sp>
        <p:nvSpPr>
          <p:cNvPr id="18" name="ZoneTexte 17"/>
          <p:cNvSpPr txBox="1"/>
          <p:nvPr/>
        </p:nvSpPr>
        <p:spPr>
          <a:xfrm>
            <a:off x="433054" y="2195165"/>
            <a:ext cx="7973445" cy="861774"/>
          </a:xfrm>
          <a:prstGeom prst="rect">
            <a:avLst/>
          </a:prstGeom>
          <a:noFill/>
        </p:spPr>
        <p:txBody>
          <a:bodyPr wrap="square" rtlCol="0">
            <a:spAutoFit/>
          </a:bodyPr>
          <a:lstStyle/>
          <a:p>
            <a:r>
              <a:rPr lang="fr-FR" b="1" dirty="0" smtClean="0">
                <a:solidFill>
                  <a:srgbClr val="FF0000"/>
                </a:solidFill>
              </a:rPr>
              <a:t>2- Consulter le manuel :  </a:t>
            </a:r>
            <a:r>
              <a:rPr lang="fr-FR" sz="1600" i="1" dirty="0" smtClean="0"/>
              <a:t>«</a:t>
            </a:r>
            <a:r>
              <a:rPr lang="fr-FR" sz="1600" i="1" dirty="0"/>
              <a:t> Pour bien démarrer </a:t>
            </a:r>
            <a:r>
              <a:rPr lang="fr-FR" sz="1600" i="1" dirty="0" smtClean="0"/>
              <a:t>la </a:t>
            </a:r>
            <a:r>
              <a:rPr lang="fr-FR" sz="1600" b="1" i="1" dirty="0" smtClean="0"/>
              <a:t>création de carottiers</a:t>
            </a:r>
            <a:r>
              <a:rPr lang="fr-FR" sz="1600" i="1" dirty="0" smtClean="0"/>
              <a:t> dans </a:t>
            </a:r>
            <a:r>
              <a:rPr lang="fr-FR" sz="1600" i="1" dirty="0"/>
              <a:t>la </a:t>
            </a:r>
            <a:r>
              <a:rPr lang="fr-FR" sz="1600" i="1" dirty="0" smtClean="0"/>
              <a:t>Cyber-C »</a:t>
            </a:r>
            <a:endParaRPr lang="fr-FR" sz="1400" i="1" dirty="0"/>
          </a:p>
          <a:p>
            <a:r>
              <a:rPr lang="fr-FR" sz="1400" dirty="0" smtClean="0">
                <a:hlinkClick r:id="rId4"/>
              </a:rPr>
              <a:t>http://</a:t>
            </a:r>
            <a:r>
              <a:rPr lang="fr-FR" sz="1400" dirty="0">
                <a:hlinkClick r:id="rId4"/>
              </a:rPr>
              <a:t>193.48.120.232:8080/corebook</a:t>
            </a:r>
            <a:r>
              <a:rPr lang="fr-FR" sz="1400" dirty="0" smtClean="0">
                <a:hlinkClick r:id="rId4"/>
              </a:rPr>
              <a:t>/</a:t>
            </a:r>
            <a:endParaRPr lang="fr-FR" sz="1400" dirty="0" smtClean="0"/>
          </a:p>
          <a:p>
            <a:r>
              <a:rPr lang="fr-FR" dirty="0">
                <a:sym typeface="Wingdings" panose="05000000000000000000" pitchFamily="2" charset="2"/>
              </a:rPr>
              <a:t> </a:t>
            </a:r>
            <a:r>
              <a:rPr lang="fr-FR" dirty="0"/>
              <a:t> Créer vos carottiers </a:t>
            </a:r>
            <a:r>
              <a:rPr lang="fr-FR" dirty="0" smtClean="0"/>
              <a:t>&amp; </a:t>
            </a:r>
            <a:r>
              <a:rPr lang="fr-FR" dirty="0"/>
              <a:t>modules et réaliser vos </a:t>
            </a:r>
            <a:r>
              <a:rPr lang="fr-FR" b="1" u="sng" dirty="0"/>
              <a:t>configurations de carottage</a:t>
            </a:r>
          </a:p>
        </p:txBody>
      </p:sp>
      <p:sp>
        <p:nvSpPr>
          <p:cNvPr id="21" name="Titre 1"/>
          <p:cNvSpPr txBox="1">
            <a:spLocks/>
          </p:cNvSpPr>
          <p:nvPr/>
        </p:nvSpPr>
        <p:spPr>
          <a:xfrm>
            <a:off x="1408553" y="193144"/>
            <a:ext cx="10416480" cy="832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fr-FR" sz="4000" b="1" u="sng" dirty="0">
                <a:solidFill>
                  <a:srgbClr val="0070C0"/>
                </a:solidFill>
              </a:rPr>
              <a:t>Cyber-</a:t>
            </a:r>
            <a:r>
              <a:rPr lang="fr-FR" sz="4000" b="1" u="sng" dirty="0" err="1">
                <a:solidFill>
                  <a:srgbClr val="0070C0"/>
                </a:solidFill>
              </a:rPr>
              <a:t>carothèque</a:t>
            </a:r>
            <a:r>
              <a:rPr lang="fr-FR" sz="4000" b="1" u="sng" dirty="0">
                <a:solidFill>
                  <a:srgbClr val="0070C0"/>
                </a:solidFill>
              </a:rPr>
              <a:t> nationale &amp; </a:t>
            </a:r>
            <a:r>
              <a:rPr lang="fr-FR" sz="4000" b="1" u="sng" dirty="0" err="1" smtClean="0">
                <a:solidFill>
                  <a:srgbClr val="0070C0"/>
                </a:solidFill>
              </a:rPr>
              <a:t>Corebook</a:t>
            </a:r>
            <a:endParaRPr lang="fr-FR" sz="3600" u="sng" dirty="0">
              <a:solidFill>
                <a:schemeClr val="accent1">
                  <a:lumMod val="75000"/>
                </a:schemeClr>
              </a:solidFill>
            </a:endParaRPr>
          </a:p>
        </p:txBody>
      </p:sp>
      <p:pic>
        <p:nvPicPr>
          <p:cNvPr id="9" name="Image 8" descr="cb00"/>
          <p:cNvPicPr>
            <a:picLocks noGrp="1" noChangeAspect="1"/>
          </p:cNvPicPr>
          <p:nvPr isPhoto="1"/>
        </p:nvPicPr>
        <p:blipFill rotWithShape="1">
          <a:blip r:embed="rId5" cstate="print">
            <a:lum/>
            <a:extLst>
              <a:ext uri="{28A0092B-C50C-407E-A947-70E740481C1C}">
                <a14:useLocalDpi xmlns:a14="http://schemas.microsoft.com/office/drawing/2010/main" val="0"/>
              </a:ext>
            </a:extLst>
          </a:blip>
          <a:srcRect l="18348" t="17368" r="34832" b="37194"/>
          <a:stretch/>
        </p:blipFill>
        <p:spPr>
          <a:xfrm>
            <a:off x="5617152" y="5157192"/>
            <a:ext cx="2262065" cy="13720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Rectangle 1"/>
          <p:cNvSpPr/>
          <p:nvPr/>
        </p:nvSpPr>
        <p:spPr>
          <a:xfrm>
            <a:off x="440672" y="1458700"/>
            <a:ext cx="6663439" cy="584775"/>
          </a:xfrm>
          <a:prstGeom prst="rect">
            <a:avLst/>
          </a:prstGeom>
          <a:noFill/>
        </p:spPr>
        <p:txBody>
          <a:bodyPr wrap="square">
            <a:spAutoFit/>
          </a:bodyPr>
          <a:lstStyle/>
          <a:p>
            <a:r>
              <a:rPr lang="fr-FR" b="1" dirty="0">
                <a:solidFill>
                  <a:srgbClr val="FF0000"/>
                </a:solidFill>
              </a:rPr>
              <a:t>1- </a:t>
            </a:r>
            <a:r>
              <a:rPr lang="fr-FR" b="1" dirty="0" smtClean="0">
                <a:solidFill>
                  <a:srgbClr val="FF0000"/>
                </a:solidFill>
              </a:rPr>
              <a:t>Créer un compte</a:t>
            </a:r>
            <a:endParaRPr lang="fr-FR" b="1" dirty="0">
              <a:solidFill>
                <a:srgbClr val="FF0000"/>
              </a:solidFill>
            </a:endParaRPr>
          </a:p>
          <a:p>
            <a:r>
              <a:rPr lang="fr-FR" sz="1400" dirty="0">
                <a:hlinkClick r:id="rId6"/>
              </a:rPr>
              <a:t>https://www.cybercarotheque.fr/</a:t>
            </a:r>
            <a:endParaRPr lang="fr-FR" sz="1400" dirty="0"/>
          </a:p>
        </p:txBody>
      </p:sp>
      <p:sp>
        <p:nvSpPr>
          <p:cNvPr id="11" name="Rectangle 10"/>
          <p:cNvSpPr/>
          <p:nvPr/>
        </p:nvSpPr>
        <p:spPr>
          <a:xfrm>
            <a:off x="440672" y="3178160"/>
            <a:ext cx="6663439" cy="1354217"/>
          </a:xfrm>
          <a:prstGeom prst="rect">
            <a:avLst/>
          </a:prstGeom>
        </p:spPr>
        <p:txBody>
          <a:bodyPr wrap="square">
            <a:spAutoFit/>
          </a:bodyPr>
          <a:lstStyle/>
          <a:p>
            <a:r>
              <a:rPr lang="fr-FR" b="1" dirty="0" smtClean="0">
                <a:solidFill>
                  <a:srgbClr val="FF0000"/>
                </a:solidFill>
              </a:rPr>
              <a:t>3- </a:t>
            </a:r>
            <a:r>
              <a:rPr lang="fr-FR" b="1" dirty="0">
                <a:solidFill>
                  <a:srgbClr val="FF0000"/>
                </a:solidFill>
              </a:rPr>
              <a:t>Consulter </a:t>
            </a:r>
            <a:r>
              <a:rPr lang="fr-FR" b="1" dirty="0" smtClean="0">
                <a:solidFill>
                  <a:srgbClr val="FF0000"/>
                </a:solidFill>
              </a:rPr>
              <a:t>le manuel : </a:t>
            </a:r>
            <a:r>
              <a:rPr lang="fr-FR" i="1" dirty="0" smtClean="0"/>
              <a:t>«</a:t>
            </a:r>
            <a:r>
              <a:rPr lang="fr-FR" i="1" dirty="0"/>
              <a:t> Pour bien démarrer avec </a:t>
            </a:r>
            <a:r>
              <a:rPr lang="fr-FR" b="1" i="1" dirty="0"/>
              <a:t>le </a:t>
            </a:r>
            <a:r>
              <a:rPr lang="fr-FR" b="1" i="1" dirty="0" err="1"/>
              <a:t>Corebook</a:t>
            </a:r>
            <a:r>
              <a:rPr lang="fr-FR" i="1" dirty="0"/>
              <a:t> </a:t>
            </a:r>
            <a:r>
              <a:rPr lang="fr-FR" i="1" dirty="0" smtClean="0"/>
              <a:t>»</a:t>
            </a:r>
          </a:p>
          <a:p>
            <a:r>
              <a:rPr lang="fr-FR" sz="1400" dirty="0" smtClean="0">
                <a:hlinkClick r:id="rId4"/>
              </a:rPr>
              <a:t>http</a:t>
            </a:r>
            <a:r>
              <a:rPr lang="fr-FR" sz="1400" dirty="0">
                <a:hlinkClick r:id="rId4"/>
              </a:rPr>
              <a:t>://193.48.120.232:8080/corebook</a:t>
            </a:r>
            <a:r>
              <a:rPr lang="fr-FR" sz="1400" dirty="0" smtClean="0">
                <a:hlinkClick r:id="rId4"/>
              </a:rPr>
              <a:t>/</a:t>
            </a:r>
            <a:endParaRPr lang="fr-FR" sz="1400" dirty="0" smtClean="0"/>
          </a:p>
          <a:p>
            <a:r>
              <a:rPr lang="fr-FR" dirty="0" smtClean="0">
                <a:sym typeface="Wingdings" panose="05000000000000000000" pitchFamily="2" charset="2"/>
              </a:rPr>
              <a:t> </a:t>
            </a:r>
            <a:r>
              <a:rPr lang="fr-FR" dirty="0" smtClean="0"/>
              <a:t>Acheter </a:t>
            </a:r>
            <a:r>
              <a:rPr lang="fr-FR" dirty="0"/>
              <a:t>une tablette </a:t>
            </a:r>
            <a:r>
              <a:rPr lang="fr-FR" u="sng" dirty="0"/>
              <a:t>Android durcie </a:t>
            </a:r>
            <a:r>
              <a:rPr lang="fr-FR" dirty="0"/>
              <a:t>et télécharger la </a:t>
            </a:r>
            <a:r>
              <a:rPr lang="fr-FR" u="sng" dirty="0"/>
              <a:t>dernière </a:t>
            </a:r>
            <a:r>
              <a:rPr lang="fr-FR" u="sng" dirty="0" smtClean="0"/>
              <a:t>version</a:t>
            </a:r>
            <a:endParaRPr lang="fr-FR" dirty="0"/>
          </a:p>
          <a:p>
            <a:endParaRPr lang="fr-FR" sz="1400" b="1" u="sng" dirty="0"/>
          </a:p>
        </p:txBody>
      </p:sp>
      <p:sp>
        <p:nvSpPr>
          <p:cNvPr id="12" name="Flèche droite 11"/>
          <p:cNvSpPr/>
          <p:nvPr/>
        </p:nvSpPr>
        <p:spPr>
          <a:xfrm flipH="1">
            <a:off x="7515195" y="5940160"/>
            <a:ext cx="562203" cy="3286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8" name="Groupe 27"/>
          <p:cNvGrpSpPr/>
          <p:nvPr/>
        </p:nvGrpSpPr>
        <p:grpSpPr>
          <a:xfrm>
            <a:off x="74931" y="4430430"/>
            <a:ext cx="5877053" cy="1908215"/>
            <a:chOff x="74931" y="4430430"/>
            <a:chExt cx="5877053" cy="1908215"/>
          </a:xfrm>
        </p:grpSpPr>
        <p:sp>
          <p:nvSpPr>
            <p:cNvPr id="10" name="ZoneTexte 9"/>
            <p:cNvSpPr txBox="1"/>
            <p:nvPr/>
          </p:nvSpPr>
          <p:spPr>
            <a:xfrm>
              <a:off x="433054" y="4430430"/>
              <a:ext cx="5518930" cy="1908215"/>
            </a:xfrm>
            <a:prstGeom prst="rect">
              <a:avLst/>
            </a:prstGeom>
            <a:noFill/>
          </p:spPr>
          <p:txBody>
            <a:bodyPr wrap="square" rtlCol="0">
              <a:spAutoFit/>
            </a:bodyPr>
            <a:lstStyle/>
            <a:p>
              <a:r>
                <a:rPr lang="fr-FR" b="1" dirty="0" smtClean="0">
                  <a:solidFill>
                    <a:srgbClr val="FF0000"/>
                  </a:solidFill>
                </a:rPr>
                <a:t>4- TESTER le matériel AVANT de partir  :</a:t>
              </a:r>
            </a:p>
            <a:p>
              <a:pPr marL="285750" indent="-285750">
                <a:buFont typeface="Wingdings" panose="05000000000000000000" pitchFamily="2" charset="2"/>
                <a:buChar char="è"/>
              </a:pPr>
              <a:r>
                <a:rPr lang="fr-FR" dirty="0" smtClean="0"/>
                <a:t>Synchroniser les </a:t>
              </a:r>
              <a:r>
                <a:rPr lang="fr-FR" b="1" u="sng" dirty="0" smtClean="0"/>
                <a:t>derniers référentiels </a:t>
              </a:r>
              <a:r>
                <a:rPr lang="fr-FR" sz="1400" dirty="0" smtClean="0"/>
                <a:t>(</a:t>
              </a:r>
              <a:r>
                <a:rPr lang="fr-FR" sz="1400" dirty="0"/>
                <a:t>Configuration de </a:t>
              </a:r>
              <a:r>
                <a:rPr lang="fr-FR" sz="1400" dirty="0" smtClean="0"/>
                <a:t>carottiers, Personnels</a:t>
              </a:r>
              <a:r>
                <a:rPr lang="fr-FR" sz="1400" dirty="0"/>
                <a:t>, Carottes de missions publiques et validées, Configuration de carottiers</a:t>
              </a:r>
              <a:r>
                <a:rPr lang="fr-FR" sz="1400" dirty="0" smtClean="0"/>
                <a:t>)</a:t>
              </a:r>
            </a:p>
            <a:p>
              <a:pPr marL="285750" indent="-285750">
                <a:buFont typeface="Wingdings" panose="05000000000000000000" pitchFamily="2" charset="2"/>
                <a:buChar char="è"/>
              </a:pPr>
              <a:r>
                <a:rPr lang="fr-FR" dirty="0"/>
                <a:t>Création </a:t>
              </a:r>
              <a:r>
                <a:rPr lang="fr-FR" dirty="0" smtClean="0"/>
                <a:t>d’une </a:t>
              </a:r>
              <a:r>
                <a:rPr lang="fr-FR" b="1" u="sng" dirty="0" smtClean="0"/>
                <a:t>mission </a:t>
              </a:r>
              <a:r>
                <a:rPr lang="fr-FR" b="1" u="sng" dirty="0"/>
                <a:t>« de simulation » </a:t>
              </a:r>
              <a:r>
                <a:rPr lang="fr-FR" b="1" u="sng" dirty="0" smtClean="0"/>
                <a:t>hors ligne</a:t>
              </a:r>
            </a:p>
            <a:p>
              <a:pPr marL="285750" indent="-285750">
                <a:buFont typeface="Wingdings" panose="05000000000000000000" pitchFamily="2" charset="2"/>
                <a:buChar char="è"/>
              </a:pPr>
              <a:endParaRPr lang="fr-FR" b="1" u="sng" dirty="0" smtClean="0"/>
            </a:p>
            <a:p>
              <a:pPr marL="285750" indent="-285750">
                <a:buFont typeface="Wingdings" panose="05000000000000000000" pitchFamily="2" charset="2"/>
                <a:buChar char="è"/>
              </a:pPr>
              <a:r>
                <a:rPr lang="fr-FR" b="1" u="sng" dirty="0" smtClean="0"/>
                <a:t>Synchronisez-la</a:t>
              </a:r>
              <a:r>
                <a:rPr lang="fr-FR" dirty="0" smtClean="0"/>
                <a:t> vers la Cyber-C ! </a:t>
              </a:r>
              <a:endParaRPr lang="fr-FR" dirty="0"/>
            </a:p>
          </p:txBody>
        </p:sp>
        <p:pic>
          <p:nvPicPr>
            <p:cNvPr id="10242" name="Picture 2" descr="Résultat de recherche d'images pour &quot;symbol wifi&quo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178821">
              <a:off x="74931" y="4720128"/>
              <a:ext cx="327136" cy="32713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Résultat de recherche d'images pour &quot;symbol wifi&quo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178821">
              <a:off x="149509" y="5936516"/>
              <a:ext cx="327136" cy="327136"/>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30"/>
          <p:cNvSpPr/>
          <p:nvPr/>
        </p:nvSpPr>
        <p:spPr>
          <a:xfrm>
            <a:off x="469059" y="6464533"/>
            <a:ext cx="6663439" cy="369332"/>
          </a:xfrm>
          <a:prstGeom prst="rect">
            <a:avLst/>
          </a:prstGeom>
        </p:spPr>
        <p:txBody>
          <a:bodyPr wrap="square">
            <a:spAutoFit/>
          </a:bodyPr>
          <a:lstStyle/>
          <a:p>
            <a:r>
              <a:rPr lang="fr-FR" b="1" dirty="0" smtClean="0">
                <a:solidFill>
                  <a:srgbClr val="FF0000"/>
                </a:solidFill>
              </a:rPr>
              <a:t>5- Partez en mission ! </a:t>
            </a:r>
          </a:p>
        </p:txBody>
      </p:sp>
    </p:spTree>
    <p:extLst>
      <p:ext uri="{BB962C8B-B14F-4D97-AF65-F5344CB8AC3E}">
        <p14:creationId xmlns:p14="http://schemas.microsoft.com/office/powerpoint/2010/main" val="110249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clrChange>
              <a:clrFrom>
                <a:srgbClr val="FFFFFF"/>
              </a:clrFrom>
              <a:clrTo>
                <a:srgbClr val="FFFFFF">
                  <a:alpha val="0"/>
                </a:srgbClr>
              </a:clrTo>
            </a:clrChange>
          </a:blip>
          <a:stretch>
            <a:fillRect/>
          </a:stretch>
        </p:blipFill>
        <p:spPr>
          <a:xfrm>
            <a:off x="0" y="27640"/>
            <a:ext cx="9026600" cy="6740966"/>
          </a:xfrm>
          <a:prstGeom prst="rect">
            <a:avLst/>
          </a:prstGeom>
        </p:spPr>
      </p:pic>
      <p:sp>
        <p:nvSpPr>
          <p:cNvPr id="8" name="ZoneTexte 7"/>
          <p:cNvSpPr txBox="1"/>
          <p:nvPr/>
        </p:nvSpPr>
        <p:spPr>
          <a:xfrm>
            <a:off x="8969433" y="1407347"/>
            <a:ext cx="3215680" cy="4708981"/>
          </a:xfrm>
          <a:prstGeom prst="rect">
            <a:avLst/>
          </a:prstGeom>
          <a:solidFill>
            <a:schemeClr val="accent1">
              <a:lumMod val="20000"/>
              <a:lumOff val="80000"/>
            </a:schemeClr>
          </a:solidFill>
        </p:spPr>
        <p:txBody>
          <a:bodyPr wrap="square" rtlCol="0">
            <a:spAutoFit/>
          </a:bodyPr>
          <a:lstStyle/>
          <a:p>
            <a:r>
              <a:rPr lang="fr-FR" sz="2000" b="1" dirty="0" smtClean="0">
                <a:solidFill>
                  <a:srgbClr val="0070C0"/>
                </a:solidFill>
              </a:rPr>
              <a:t>Projet soutenu par l’</a:t>
            </a:r>
            <a:r>
              <a:rPr lang="fr-FR" sz="2000" b="1" dirty="0" err="1" smtClean="0">
                <a:solidFill>
                  <a:srgbClr val="0070C0"/>
                </a:solidFill>
              </a:rPr>
              <a:t>Equipex</a:t>
            </a:r>
            <a:r>
              <a:rPr lang="fr-FR" sz="2000" b="1" dirty="0" smtClean="0">
                <a:solidFill>
                  <a:srgbClr val="0070C0"/>
                </a:solidFill>
              </a:rPr>
              <a:t> </a:t>
            </a:r>
            <a:r>
              <a:rPr lang="fr-FR" sz="2000" b="1" dirty="0" err="1" smtClean="0">
                <a:solidFill>
                  <a:srgbClr val="0070C0"/>
                </a:solidFill>
              </a:rPr>
              <a:t>Climcor</a:t>
            </a:r>
            <a:r>
              <a:rPr lang="fr-FR" sz="2000" b="1" dirty="0" smtClean="0">
                <a:solidFill>
                  <a:srgbClr val="0070C0"/>
                </a:solidFill>
              </a:rPr>
              <a:t> entre 2014-2019</a:t>
            </a:r>
          </a:p>
          <a:p>
            <a:endParaRPr lang="fr-FR" sz="2000" b="1" dirty="0" smtClean="0">
              <a:solidFill>
                <a:srgbClr val="0070C0"/>
              </a:solidFill>
            </a:endParaRPr>
          </a:p>
          <a:p>
            <a:r>
              <a:rPr lang="fr-FR" sz="1200" b="1" i="1" dirty="0" smtClean="0"/>
              <a:t>Comite de pilotage : </a:t>
            </a:r>
          </a:p>
          <a:p>
            <a:r>
              <a:rPr lang="fr-FR" sz="1200" dirty="0" smtClean="0"/>
              <a:t>Fabien </a:t>
            </a:r>
            <a:r>
              <a:rPr lang="fr-FR" sz="1200" dirty="0"/>
              <a:t>Arnaud ‐ EDYTEM, Xavier </a:t>
            </a:r>
            <a:r>
              <a:rPr lang="fr-FR" sz="1200" dirty="0" err="1"/>
              <a:t>Crosta</a:t>
            </a:r>
            <a:r>
              <a:rPr lang="fr-FR" sz="1200" dirty="0"/>
              <a:t> EPOC, Jérôme </a:t>
            </a:r>
            <a:r>
              <a:rPr lang="fr-FR" sz="1200" dirty="0" err="1"/>
              <a:t>Chappellaz</a:t>
            </a:r>
            <a:r>
              <a:rPr lang="fr-FR" sz="1200" dirty="0"/>
              <a:t> IGE</a:t>
            </a:r>
          </a:p>
          <a:p>
            <a:r>
              <a:rPr lang="fr-FR" sz="1200" dirty="0"/>
              <a:t>Michel </a:t>
            </a:r>
            <a:r>
              <a:rPr lang="fr-FR" sz="1200" dirty="0" err="1"/>
              <a:t>Calzas</a:t>
            </a:r>
            <a:r>
              <a:rPr lang="fr-FR" sz="1200" dirty="0"/>
              <a:t>, C2FN – DT et Denis‐Didier Rousseau, ENS CNRS</a:t>
            </a:r>
          </a:p>
          <a:p>
            <a:endParaRPr lang="fr-FR" sz="1200" i="1" dirty="0" smtClean="0"/>
          </a:p>
          <a:p>
            <a:r>
              <a:rPr lang="fr-FR" sz="1200" b="1" i="1" dirty="0" err="1" smtClean="0"/>
              <a:t>Core</a:t>
            </a:r>
            <a:r>
              <a:rPr lang="fr-FR" sz="1200" b="1" i="1" dirty="0" smtClean="0"/>
              <a:t>  &amp; Data curateurs (</a:t>
            </a:r>
            <a:r>
              <a:rPr lang="fr-FR" sz="1200" b="1" i="1" dirty="0" err="1" smtClean="0"/>
              <a:t>CoPil</a:t>
            </a:r>
            <a:r>
              <a:rPr lang="fr-FR" sz="1200" b="1" i="1" dirty="0" smtClean="0"/>
              <a:t>) </a:t>
            </a:r>
            <a:r>
              <a:rPr lang="fr-FR" sz="1200" dirty="0" smtClean="0"/>
              <a:t>: </a:t>
            </a:r>
          </a:p>
          <a:p>
            <a:r>
              <a:rPr lang="fr-FR" sz="1200" dirty="0" smtClean="0"/>
              <a:t>Cécile </a:t>
            </a:r>
            <a:r>
              <a:rPr lang="fr-FR" sz="1200" dirty="0"/>
              <a:t>Pignol – EDYTEM</a:t>
            </a:r>
            <a:r>
              <a:rPr lang="fr-FR" sz="1200" dirty="0" smtClean="0"/>
              <a:t>,</a:t>
            </a:r>
          </a:p>
          <a:p>
            <a:r>
              <a:rPr lang="fr-FR" sz="1200" dirty="0" smtClean="0"/>
              <a:t>Isabelle </a:t>
            </a:r>
            <a:r>
              <a:rPr lang="fr-FR" sz="1200" dirty="0"/>
              <a:t>Billy </a:t>
            </a:r>
            <a:r>
              <a:rPr lang="fr-FR" sz="1200" dirty="0" smtClean="0"/>
              <a:t>EPOC</a:t>
            </a:r>
          </a:p>
          <a:p>
            <a:r>
              <a:rPr lang="fr-FR" sz="1200" dirty="0" smtClean="0"/>
              <a:t>Laurent </a:t>
            </a:r>
            <a:r>
              <a:rPr lang="fr-FR" sz="1200" dirty="0"/>
              <a:t>Augustin, C2FN, </a:t>
            </a:r>
            <a:endParaRPr lang="fr-FR" sz="1200" dirty="0" smtClean="0"/>
          </a:p>
          <a:p>
            <a:endParaRPr lang="fr-FR" sz="1200" dirty="0" smtClean="0"/>
          </a:p>
          <a:p>
            <a:r>
              <a:rPr lang="fr-FR" sz="1200" b="1" i="1" dirty="0" smtClean="0"/>
              <a:t>Développement informatique : </a:t>
            </a:r>
            <a:endParaRPr lang="fr-FR" sz="1200" b="1" i="1" dirty="0"/>
          </a:p>
          <a:p>
            <a:r>
              <a:rPr lang="fr-FR" sz="1200" dirty="0"/>
              <a:t>Elodie </a:t>
            </a:r>
            <a:r>
              <a:rPr lang="fr-FR" sz="1200" dirty="0" err="1"/>
              <a:t>Godihno</a:t>
            </a:r>
            <a:r>
              <a:rPr lang="fr-FR" sz="1200" dirty="0"/>
              <a:t> – Karim </a:t>
            </a:r>
            <a:r>
              <a:rPr lang="fr-FR" sz="1200" dirty="0" err="1"/>
              <a:t>Bernardet</a:t>
            </a:r>
            <a:r>
              <a:rPr lang="fr-FR" sz="1200" dirty="0"/>
              <a:t> </a:t>
            </a:r>
            <a:r>
              <a:rPr lang="fr-FR" sz="1200" dirty="0" smtClean="0"/>
              <a:t>DT INSU, </a:t>
            </a:r>
          </a:p>
          <a:p>
            <a:r>
              <a:rPr lang="fr-FR" sz="1200" dirty="0" smtClean="0"/>
              <a:t>Bruno </a:t>
            </a:r>
            <a:r>
              <a:rPr lang="fr-FR" sz="1200" dirty="0" err="1"/>
              <a:t>Galabertier</a:t>
            </a:r>
            <a:r>
              <a:rPr lang="fr-FR" sz="1200" dirty="0"/>
              <a:t> </a:t>
            </a:r>
            <a:r>
              <a:rPr lang="fr-FR" sz="1200" dirty="0" smtClean="0"/>
              <a:t>EDYTEM,</a:t>
            </a:r>
          </a:p>
          <a:p>
            <a:r>
              <a:rPr lang="fr-FR" sz="1200" dirty="0" smtClean="0"/>
              <a:t>Arnaud </a:t>
            </a:r>
            <a:r>
              <a:rPr lang="fr-FR" sz="1200" dirty="0" err="1"/>
              <a:t>Caillo</a:t>
            </a:r>
            <a:r>
              <a:rPr lang="fr-FR" sz="1200" dirty="0"/>
              <a:t> – </a:t>
            </a:r>
            <a:r>
              <a:rPr lang="fr-FR" sz="1200" dirty="0" smtClean="0"/>
              <a:t>OASU</a:t>
            </a:r>
          </a:p>
          <a:p>
            <a:endParaRPr lang="fr-FR" sz="1200" dirty="0"/>
          </a:p>
          <a:p>
            <a:r>
              <a:rPr lang="fr-FR" sz="1200" b="1" dirty="0" smtClean="0"/>
              <a:t>Contributeurs : </a:t>
            </a:r>
          </a:p>
          <a:p>
            <a:r>
              <a:rPr lang="fr-FR" sz="1200" dirty="0" smtClean="0"/>
              <a:t>Réseau des zones Ateliers (LTER-France) Projet ROZA et BED </a:t>
            </a:r>
          </a:p>
          <a:p>
            <a:r>
              <a:rPr lang="fr-FR" sz="1200" dirty="0" smtClean="0"/>
              <a:t>Laboratoires LSCE, M2C, LETG, LEHNA </a:t>
            </a:r>
            <a:endParaRPr lang="fr-FR" sz="1200" dirty="0"/>
          </a:p>
        </p:txBody>
      </p:sp>
      <p:sp>
        <p:nvSpPr>
          <p:cNvPr id="9" name="Titre 1"/>
          <p:cNvSpPr txBox="1">
            <a:spLocks/>
          </p:cNvSpPr>
          <p:nvPr/>
        </p:nvSpPr>
        <p:spPr>
          <a:xfrm>
            <a:off x="7186768" y="6469247"/>
            <a:ext cx="5019264" cy="262913"/>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 mai 2019 v1 – Cécile Pignol (EDYTEM UMR5204) </a:t>
            </a:r>
            <a:endParaRPr lang="fr-FR" sz="1200" dirty="0">
              <a:solidFill>
                <a:schemeClr val="bg1">
                  <a:lumMod val="50000"/>
                </a:schemeClr>
              </a:solidFill>
            </a:endParaRPr>
          </a:p>
        </p:txBody>
      </p:sp>
      <p:sp>
        <p:nvSpPr>
          <p:cNvPr id="10" name="Flèche vers le bas 9"/>
          <p:cNvSpPr/>
          <p:nvPr/>
        </p:nvSpPr>
        <p:spPr>
          <a:xfrm rot="10800000">
            <a:off x="7863351" y="3310822"/>
            <a:ext cx="401534" cy="314443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rot="16200000">
            <a:off x="6614300" y="4653739"/>
            <a:ext cx="3144433" cy="646331"/>
          </a:xfrm>
          <a:prstGeom prst="rect">
            <a:avLst/>
          </a:prstGeom>
          <a:noFill/>
        </p:spPr>
        <p:txBody>
          <a:bodyPr wrap="square" rtlCol="0">
            <a:spAutoFit/>
          </a:bodyPr>
          <a:lstStyle/>
          <a:p>
            <a:pPr algn="ctr"/>
            <a:r>
              <a:rPr lang="fr-FR" dirty="0" smtClean="0"/>
              <a:t>Métadonnées &amp;données </a:t>
            </a:r>
          </a:p>
          <a:p>
            <a:pPr algn="ctr"/>
            <a:r>
              <a:rPr lang="fr-FR" dirty="0" smtClean="0"/>
              <a:t>de carottage</a:t>
            </a:r>
            <a:endParaRPr lang="fr-FR" dirty="0"/>
          </a:p>
        </p:txBody>
      </p:sp>
      <p:pic>
        <p:nvPicPr>
          <p:cNvPr id="12" name="Image 11"/>
          <p:cNvPicPr>
            <a:picLocks noChangeAspect="1"/>
          </p:cNvPicPr>
          <p:nvPr/>
        </p:nvPicPr>
        <p:blipFill>
          <a:blip r:embed="rId3">
            <a:clrChange>
              <a:clrFrom>
                <a:srgbClr val="FFFFFF"/>
              </a:clrFrom>
              <a:clrTo>
                <a:srgbClr val="FFFFFF">
                  <a:alpha val="0"/>
                </a:srgbClr>
              </a:clrTo>
            </a:clrChange>
          </a:blip>
          <a:stretch>
            <a:fillRect/>
          </a:stretch>
        </p:blipFill>
        <p:spPr>
          <a:xfrm>
            <a:off x="6491737" y="4858918"/>
            <a:ext cx="1422169" cy="482653"/>
          </a:xfrm>
          <a:prstGeom prst="rect">
            <a:avLst/>
          </a:prstGeom>
        </p:spPr>
      </p:pic>
      <p:pic>
        <p:nvPicPr>
          <p:cNvPr id="14" name="Image 13" descr="cb00"/>
          <p:cNvPicPr>
            <a:picLocks noGrp="1" noChangeAspect="1"/>
          </p:cNvPicPr>
          <p:nvPr isPhoto="1"/>
        </p:nvPicPr>
        <p:blipFill rotWithShape="1">
          <a:blip r:embed="rId4" cstate="print">
            <a:lum/>
            <a:extLst>
              <a:ext uri="{28A0092B-C50C-407E-A947-70E740481C1C}">
                <a14:useLocalDpi xmlns:a14="http://schemas.microsoft.com/office/drawing/2010/main" val="0"/>
              </a:ext>
            </a:extLst>
          </a:blip>
          <a:srcRect l="18348" t="17368" r="34832" b="37194"/>
          <a:stretch/>
        </p:blipFill>
        <p:spPr>
          <a:xfrm>
            <a:off x="6491737" y="5510089"/>
            <a:ext cx="1295732" cy="7859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ZoneTexte 14"/>
          <p:cNvSpPr txBox="1"/>
          <p:nvPr/>
        </p:nvSpPr>
        <p:spPr>
          <a:xfrm>
            <a:off x="1415480" y="6116328"/>
            <a:ext cx="1343026" cy="646331"/>
          </a:xfrm>
          <a:prstGeom prst="rect">
            <a:avLst/>
          </a:prstGeom>
          <a:noFill/>
        </p:spPr>
        <p:txBody>
          <a:bodyPr wrap="square" rtlCol="0">
            <a:spAutoFit/>
          </a:bodyPr>
          <a:lstStyle/>
          <a:p>
            <a:pPr algn="ctr"/>
            <a:r>
              <a:rPr lang="fr-FR" sz="1200" b="1" dirty="0" smtClean="0"/>
              <a:t>pour la gestion des données en </a:t>
            </a:r>
            <a:r>
              <a:rPr lang="fr-FR" sz="1200" b="1" dirty="0" err="1" smtClean="0"/>
              <a:t>Géoscicence</a:t>
            </a:r>
            <a:endParaRPr lang="fr-FR" sz="1200" b="1" dirty="0"/>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47"/>
            <a:ext cx="1223367" cy="1197099"/>
          </a:xfrm>
          <a:prstGeom prst="rect">
            <a:avLst/>
          </a:prstGeom>
        </p:spPr>
      </p:pic>
    </p:spTree>
    <p:extLst>
      <p:ext uri="{BB962C8B-B14F-4D97-AF65-F5344CB8AC3E}">
        <p14:creationId xmlns:p14="http://schemas.microsoft.com/office/powerpoint/2010/main" val="345397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884577" y="301873"/>
            <a:ext cx="8132432" cy="60811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re 1"/>
          <p:cNvSpPr txBox="1">
            <a:spLocks/>
          </p:cNvSpPr>
          <p:nvPr/>
        </p:nvSpPr>
        <p:spPr>
          <a:xfrm>
            <a:off x="228615" y="2420888"/>
            <a:ext cx="3672408" cy="1557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b="1" dirty="0" smtClean="0">
                <a:solidFill>
                  <a:srgbClr val="92D050"/>
                </a:solidFill>
                <a:latin typeface="+mn-lt"/>
              </a:rPr>
              <a:t>Tous </a:t>
            </a:r>
            <a:r>
              <a:rPr lang="fr-FR" sz="2400" b="1" dirty="0">
                <a:solidFill>
                  <a:srgbClr val="92D050"/>
                </a:solidFill>
                <a:latin typeface="+mn-lt"/>
              </a:rPr>
              <a:t>types de carottage</a:t>
            </a:r>
          </a:p>
          <a:p>
            <a:r>
              <a:rPr lang="fr-FR" sz="1800" b="1" dirty="0" smtClean="0">
                <a:latin typeface="+mn-lt"/>
              </a:rPr>
              <a:t>Marin, Continent, Glace</a:t>
            </a:r>
          </a:p>
          <a:p>
            <a:r>
              <a:rPr lang="fr-FR" sz="1600" dirty="0" smtClean="0">
                <a:latin typeface="+mn-lt"/>
              </a:rPr>
              <a:t>En mode :</a:t>
            </a:r>
            <a:endParaRPr lang="fr-FR" sz="1600" dirty="0">
              <a:latin typeface="+mn-lt"/>
            </a:endParaRPr>
          </a:p>
          <a:p>
            <a:r>
              <a:rPr lang="fr-FR" sz="1600" b="1" dirty="0" smtClean="0">
                <a:latin typeface="+mn-lt"/>
              </a:rPr>
              <a:t>- Single-</a:t>
            </a:r>
            <a:r>
              <a:rPr lang="fr-FR" sz="1600" b="1" dirty="0" err="1" smtClean="0">
                <a:latin typeface="+mn-lt"/>
              </a:rPr>
              <a:t>run</a:t>
            </a:r>
            <a:endParaRPr lang="fr-FR" sz="1600" b="1" dirty="0" smtClean="0">
              <a:latin typeface="+mn-lt"/>
            </a:endParaRPr>
          </a:p>
          <a:p>
            <a:r>
              <a:rPr lang="fr-FR" sz="1600" b="1" dirty="0" smtClean="0">
                <a:latin typeface="+mn-lt"/>
              </a:rPr>
              <a:t>- Multi-</a:t>
            </a:r>
            <a:r>
              <a:rPr lang="fr-FR" sz="1600" b="1" dirty="0" err="1" smtClean="0">
                <a:latin typeface="+mn-lt"/>
              </a:rPr>
              <a:t>sequence</a:t>
            </a:r>
            <a:r>
              <a:rPr lang="fr-FR" sz="1600" b="1" dirty="0" smtClean="0">
                <a:latin typeface="+mn-lt"/>
              </a:rPr>
              <a:t> </a:t>
            </a:r>
            <a:r>
              <a:rPr lang="fr-FR" sz="1600" b="1" dirty="0">
                <a:latin typeface="+mn-lt"/>
              </a:rPr>
              <a:t>(</a:t>
            </a:r>
            <a:r>
              <a:rPr lang="fr-FR" sz="1600" b="1" dirty="0" smtClean="0">
                <a:latin typeface="+mn-lt"/>
              </a:rPr>
              <a:t>Multi-</a:t>
            </a:r>
            <a:r>
              <a:rPr lang="fr-FR" sz="1600" b="1" dirty="0" err="1" smtClean="0">
                <a:latin typeface="+mn-lt"/>
              </a:rPr>
              <a:t>runs</a:t>
            </a:r>
            <a:r>
              <a:rPr lang="fr-FR" sz="1600" b="1" dirty="0" smtClean="0">
                <a:latin typeface="+mn-lt"/>
              </a:rPr>
              <a:t>)</a:t>
            </a:r>
            <a:endParaRPr lang="fr-FR" sz="1600" b="1" dirty="0">
              <a:latin typeface="+mn-lt"/>
            </a:endParaRPr>
          </a:p>
        </p:txBody>
      </p:sp>
      <p:sp>
        <p:nvSpPr>
          <p:cNvPr id="6" name="ZoneTexte 5"/>
          <p:cNvSpPr txBox="1"/>
          <p:nvPr/>
        </p:nvSpPr>
        <p:spPr>
          <a:xfrm rot="5400000">
            <a:off x="6727140" y="5705320"/>
            <a:ext cx="1124553" cy="230832"/>
          </a:xfrm>
          <a:prstGeom prst="rect">
            <a:avLst/>
          </a:prstGeom>
          <a:noFill/>
        </p:spPr>
        <p:txBody>
          <a:bodyPr wrap="square" rtlCol="0">
            <a:spAutoFit/>
          </a:bodyPr>
          <a:lstStyle/>
          <a:p>
            <a:r>
              <a:rPr lang="fr-FR" sz="900" dirty="0" smtClean="0">
                <a:solidFill>
                  <a:schemeClr val="tx1">
                    <a:lumMod val="50000"/>
                  </a:schemeClr>
                </a:solidFill>
              </a:rPr>
              <a:t>(Amaury, Cobra, …)</a:t>
            </a:r>
            <a:endParaRPr lang="fr-FR" sz="900" dirty="0">
              <a:solidFill>
                <a:schemeClr val="tx1">
                  <a:lumMod val="50000"/>
                </a:schemeClr>
              </a:solidFill>
            </a:endParaRPr>
          </a:p>
        </p:txBody>
      </p:sp>
      <p:sp>
        <p:nvSpPr>
          <p:cNvPr id="7" name="Titre 1"/>
          <p:cNvSpPr>
            <a:spLocks noGrp="1"/>
          </p:cNvSpPr>
          <p:nvPr>
            <p:ph type="title"/>
          </p:nvPr>
        </p:nvSpPr>
        <p:spPr>
          <a:xfrm>
            <a:off x="1115544" y="-27409"/>
            <a:ext cx="2703245" cy="1798835"/>
          </a:xfrm>
        </p:spPr>
        <p:txBody>
          <a:bodyPr>
            <a:normAutofit fontScale="90000"/>
          </a:bodyPr>
          <a:lstStyle/>
          <a:p>
            <a:pPr>
              <a:lnSpc>
                <a:spcPct val="80000"/>
              </a:lnSpc>
            </a:pPr>
            <a:r>
              <a:rPr lang="fr-FR" b="1" dirty="0" smtClean="0">
                <a:solidFill>
                  <a:srgbClr val="0070C0"/>
                </a:solidFill>
              </a:rPr>
              <a:t>Collection de carottes scientifiques</a:t>
            </a:r>
            <a:endParaRPr lang="fr-FR" b="1" dirty="0">
              <a:solidFill>
                <a:srgbClr val="0070C0"/>
              </a:solidFill>
            </a:endParaRPr>
          </a:p>
        </p:txBody>
      </p:sp>
      <p:sp>
        <p:nvSpPr>
          <p:cNvPr id="8" name="Titre 1"/>
          <p:cNvSpPr txBox="1">
            <a:spLocks/>
          </p:cNvSpPr>
          <p:nvPr/>
        </p:nvSpPr>
        <p:spPr>
          <a:xfrm>
            <a:off x="4871864" y="6383012"/>
            <a:ext cx="7575376" cy="328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Cécile Pignol, Laurent Augustin, ANF « Carottage continentaux et lacustres », </a:t>
            </a:r>
            <a:r>
              <a:rPr lang="fr-FR" sz="1200" dirty="0" err="1" smtClean="0">
                <a:solidFill>
                  <a:schemeClr val="bg1">
                    <a:lumMod val="50000"/>
                  </a:schemeClr>
                </a:solidFill>
              </a:rPr>
              <a:t>Aiguebelette</a:t>
            </a:r>
            <a:r>
              <a:rPr lang="fr-FR" sz="1200" dirty="0" smtClean="0">
                <a:solidFill>
                  <a:schemeClr val="bg1">
                    <a:lumMod val="50000"/>
                  </a:schemeClr>
                </a:solidFill>
              </a:rPr>
              <a:t>, 17-20 octobre 2017</a:t>
            </a:r>
            <a:endParaRPr lang="fr-FR" sz="1200" dirty="0">
              <a:solidFill>
                <a:schemeClr val="bg1">
                  <a:lumMod val="50000"/>
                </a:schemeClr>
              </a:solidFill>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32" y="150859"/>
            <a:ext cx="1171548" cy="1183066"/>
          </a:xfrm>
          <a:prstGeom prst="rect">
            <a:avLst/>
          </a:prstGeom>
        </p:spPr>
      </p:pic>
      <p:sp>
        <p:nvSpPr>
          <p:cNvPr id="10" name="Rectangle 9"/>
          <p:cNvSpPr/>
          <p:nvPr/>
        </p:nvSpPr>
        <p:spPr>
          <a:xfrm>
            <a:off x="258853" y="4149080"/>
            <a:ext cx="3131081" cy="1200329"/>
          </a:xfrm>
          <a:prstGeom prst="rect">
            <a:avLst/>
          </a:prstGeom>
        </p:spPr>
        <p:txBody>
          <a:bodyPr wrap="square">
            <a:spAutoFit/>
          </a:bodyPr>
          <a:lstStyle/>
          <a:p>
            <a:r>
              <a:rPr lang="fr-FR" b="1" i="1" dirty="0" smtClean="0">
                <a:solidFill>
                  <a:srgbClr val="92D050"/>
                </a:solidFill>
              </a:rPr>
              <a:t>un </a:t>
            </a:r>
            <a:r>
              <a:rPr lang="fr-FR" b="1" i="1" dirty="0">
                <a:solidFill>
                  <a:srgbClr val="92D050"/>
                </a:solidFill>
              </a:rPr>
              <a:t>RUN / une </a:t>
            </a:r>
            <a:r>
              <a:rPr lang="fr-FR" b="1" i="1" dirty="0" smtClean="0">
                <a:solidFill>
                  <a:srgbClr val="92D050"/>
                </a:solidFill>
              </a:rPr>
              <a:t>PASSE :   </a:t>
            </a:r>
            <a:endParaRPr lang="fr-FR" b="1" i="1" dirty="0">
              <a:solidFill>
                <a:srgbClr val="92D050"/>
              </a:solidFill>
            </a:endParaRPr>
          </a:p>
          <a:p>
            <a:r>
              <a:rPr lang="fr-FR" b="1" i="1" dirty="0">
                <a:solidFill>
                  <a:srgbClr val="FF0000"/>
                </a:solidFill>
              </a:rPr>
              <a:t>= un objet  CAROTTE (issue d’un tube/d’une lance de carottier</a:t>
            </a:r>
          </a:p>
        </p:txBody>
      </p:sp>
      <p:sp>
        <p:nvSpPr>
          <p:cNvPr id="11" name="Rectangle 10"/>
          <p:cNvSpPr/>
          <p:nvPr/>
        </p:nvSpPr>
        <p:spPr>
          <a:xfrm>
            <a:off x="228615" y="5657671"/>
            <a:ext cx="3131081" cy="646331"/>
          </a:xfrm>
          <a:prstGeom prst="rect">
            <a:avLst/>
          </a:prstGeom>
        </p:spPr>
        <p:txBody>
          <a:bodyPr wrap="square">
            <a:spAutoFit/>
          </a:bodyPr>
          <a:lstStyle/>
          <a:p>
            <a:r>
              <a:rPr lang="fr-FR" b="1" i="1" dirty="0" smtClean="0">
                <a:solidFill>
                  <a:srgbClr val="92D050"/>
                </a:solidFill>
              </a:rPr>
              <a:t>une Section  :   </a:t>
            </a:r>
            <a:endParaRPr lang="fr-FR" b="1" i="1" dirty="0">
              <a:solidFill>
                <a:srgbClr val="92D050"/>
              </a:solidFill>
            </a:endParaRPr>
          </a:p>
          <a:p>
            <a:r>
              <a:rPr lang="fr-FR" b="1" i="1" dirty="0">
                <a:solidFill>
                  <a:srgbClr val="FF0000"/>
                </a:solidFill>
              </a:rPr>
              <a:t>= </a:t>
            </a:r>
            <a:r>
              <a:rPr lang="fr-FR" b="1" i="1" dirty="0" smtClean="0">
                <a:solidFill>
                  <a:srgbClr val="FF0000"/>
                </a:solidFill>
              </a:rPr>
              <a:t>la </a:t>
            </a:r>
            <a:r>
              <a:rPr lang="fr-FR" b="1" i="1" dirty="0" err="1" smtClean="0">
                <a:solidFill>
                  <a:srgbClr val="FF0000"/>
                </a:solidFill>
              </a:rPr>
              <a:t>decoupe</a:t>
            </a:r>
            <a:r>
              <a:rPr lang="fr-FR" b="1" i="1" dirty="0" smtClean="0">
                <a:solidFill>
                  <a:srgbClr val="FF0000"/>
                </a:solidFill>
              </a:rPr>
              <a:t> d’un RUN</a:t>
            </a:r>
            <a:endParaRPr lang="fr-FR" b="1" i="1" dirty="0">
              <a:solidFill>
                <a:srgbClr val="FF0000"/>
              </a:solidFill>
            </a:endParaRPr>
          </a:p>
        </p:txBody>
      </p:sp>
      <p:pic>
        <p:nvPicPr>
          <p:cNvPr id="12" name="Image 11"/>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4154" y="6359638"/>
            <a:ext cx="474988" cy="474988"/>
          </a:xfrm>
          <a:prstGeom prst="rect">
            <a:avLst/>
          </a:prstGeom>
        </p:spPr>
      </p:pic>
    </p:spTree>
    <p:extLst>
      <p:ext uri="{BB962C8B-B14F-4D97-AF65-F5344CB8AC3E}">
        <p14:creationId xmlns:p14="http://schemas.microsoft.com/office/powerpoint/2010/main" val="100189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8" name="Rectangle 17"/>
          <p:cNvSpPr/>
          <p:nvPr/>
        </p:nvSpPr>
        <p:spPr>
          <a:xfrm>
            <a:off x="4799856" y="5662435"/>
            <a:ext cx="7088485" cy="954107"/>
          </a:xfrm>
          <a:prstGeom prst="rect">
            <a:avLst/>
          </a:prstGeom>
        </p:spPr>
        <p:txBody>
          <a:bodyPr wrap="square">
            <a:spAutoFit/>
          </a:bodyPr>
          <a:lstStyle/>
          <a:p>
            <a:r>
              <a:rPr lang="fr-FR" sz="2000" b="1" dirty="0">
                <a:solidFill>
                  <a:srgbClr val="92D050"/>
                </a:solidFill>
              </a:rPr>
              <a:t>2 façons d’alimenter :</a:t>
            </a:r>
          </a:p>
          <a:p>
            <a:r>
              <a:rPr lang="fr-FR" b="1" dirty="0" smtClean="0"/>
              <a:t>-  ’’</a:t>
            </a:r>
            <a:r>
              <a:rPr lang="fr-FR" b="1" dirty="0" err="1" smtClean="0"/>
              <a:t>Legacy</a:t>
            </a:r>
            <a:r>
              <a:rPr lang="fr-FR" b="1" dirty="0" smtClean="0"/>
              <a:t>’’ </a:t>
            </a:r>
            <a:r>
              <a:rPr lang="fr-FR" i="1" dirty="0" smtClean="0"/>
              <a:t>issues </a:t>
            </a:r>
            <a:r>
              <a:rPr lang="fr-FR" i="1" dirty="0"/>
              <a:t>de </a:t>
            </a:r>
            <a:r>
              <a:rPr lang="fr-FR" i="1" dirty="0" err="1"/>
              <a:t>carothèques</a:t>
            </a:r>
            <a:r>
              <a:rPr lang="fr-FR" i="1" dirty="0"/>
              <a:t> </a:t>
            </a:r>
            <a:r>
              <a:rPr lang="fr-FR" i="1" dirty="0" smtClean="0"/>
              <a:t>historiques : </a:t>
            </a:r>
            <a:r>
              <a:rPr lang="fr-FR" b="1" dirty="0"/>
              <a:t>par fichier XLS, </a:t>
            </a:r>
            <a:r>
              <a:rPr lang="fr-FR" b="1" dirty="0" smtClean="0"/>
              <a:t>CSV</a:t>
            </a:r>
            <a:r>
              <a:rPr lang="fr-FR" i="1" dirty="0" smtClean="0"/>
              <a:t> </a:t>
            </a:r>
            <a:endParaRPr lang="fr-FR" i="1" dirty="0"/>
          </a:p>
          <a:p>
            <a:r>
              <a:rPr lang="fr-FR" b="1" dirty="0" smtClean="0"/>
              <a:t>-  Outil </a:t>
            </a:r>
            <a:r>
              <a:rPr lang="fr-FR" b="1" dirty="0"/>
              <a:t>de collecte </a:t>
            </a:r>
            <a:r>
              <a:rPr lang="fr-FR" dirty="0"/>
              <a:t>de </a:t>
            </a:r>
            <a:r>
              <a:rPr lang="fr-FR" dirty="0" smtClean="0"/>
              <a:t>terrain </a:t>
            </a:r>
            <a:r>
              <a:rPr lang="fr-FR" dirty="0"/>
              <a:t> </a:t>
            </a:r>
            <a:r>
              <a:rPr lang="fr-FR" dirty="0" smtClean="0"/>
              <a:t>: </a:t>
            </a:r>
            <a:r>
              <a:rPr lang="fr-FR" i="1" dirty="0" smtClean="0"/>
              <a:t>APK </a:t>
            </a:r>
            <a:r>
              <a:rPr lang="fr-FR" i="1" dirty="0"/>
              <a:t>Android </a:t>
            </a:r>
            <a:r>
              <a:rPr lang="fr-FR" b="1" i="1" dirty="0"/>
              <a:t>« </a:t>
            </a:r>
            <a:r>
              <a:rPr lang="fr-FR" b="1" i="1" dirty="0" err="1"/>
              <a:t>Corebook</a:t>
            </a:r>
            <a:r>
              <a:rPr lang="fr-FR" b="1" i="1" dirty="0"/>
              <a:t> »</a:t>
            </a:r>
          </a:p>
        </p:txBody>
      </p:sp>
      <p:sp>
        <p:nvSpPr>
          <p:cNvPr id="5" name="Titre 1"/>
          <p:cNvSpPr txBox="1">
            <a:spLocks/>
          </p:cNvSpPr>
          <p:nvPr/>
        </p:nvSpPr>
        <p:spPr>
          <a:xfrm>
            <a:off x="1365349" y="217288"/>
            <a:ext cx="10826651" cy="832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fr-FR" sz="4000" b="1" dirty="0" smtClean="0">
                <a:solidFill>
                  <a:srgbClr val="0070C0"/>
                </a:solidFill>
              </a:rPr>
              <a:t>Cyber-</a:t>
            </a:r>
            <a:r>
              <a:rPr lang="fr-FR" sz="4000" b="1" dirty="0" err="1" smtClean="0">
                <a:solidFill>
                  <a:srgbClr val="0070C0"/>
                </a:solidFill>
              </a:rPr>
              <a:t>carothèque</a:t>
            </a:r>
            <a:r>
              <a:rPr lang="fr-FR" sz="4000" b="1" dirty="0" smtClean="0">
                <a:solidFill>
                  <a:srgbClr val="0070C0"/>
                </a:solidFill>
              </a:rPr>
              <a:t> </a:t>
            </a:r>
            <a:r>
              <a:rPr lang="fr-FR" sz="4000" b="1" dirty="0">
                <a:solidFill>
                  <a:srgbClr val="0070C0"/>
                </a:solidFill>
              </a:rPr>
              <a:t>nationale &amp; </a:t>
            </a:r>
            <a:r>
              <a:rPr lang="fr-FR" sz="4000" b="1" dirty="0" err="1" smtClean="0">
                <a:solidFill>
                  <a:srgbClr val="0070C0"/>
                </a:solidFill>
              </a:rPr>
              <a:t>Corebook</a:t>
            </a:r>
            <a:endParaRPr lang="fr-FR" sz="3600" dirty="0">
              <a:solidFill>
                <a:schemeClr val="accent1">
                  <a:lumMod val="75000"/>
                </a:schemeClr>
              </a:solidFill>
            </a:endParaRPr>
          </a:p>
        </p:txBody>
      </p:sp>
      <p:sp>
        <p:nvSpPr>
          <p:cNvPr id="8" name="Rectangle 7"/>
          <p:cNvSpPr/>
          <p:nvPr/>
        </p:nvSpPr>
        <p:spPr>
          <a:xfrm>
            <a:off x="164673" y="2192746"/>
            <a:ext cx="4375776" cy="4262705"/>
          </a:xfrm>
          <a:prstGeom prst="rect">
            <a:avLst/>
          </a:prstGeom>
        </p:spPr>
        <p:txBody>
          <a:bodyPr wrap="square">
            <a:spAutoFit/>
          </a:bodyPr>
          <a:lstStyle/>
          <a:p>
            <a:pPr marL="342900" indent="-342900">
              <a:spcBef>
                <a:spcPts val="1200"/>
              </a:spcBef>
              <a:spcAft>
                <a:spcPts val="600"/>
              </a:spcAft>
              <a:buFont typeface="Wingdings" panose="05000000000000000000" pitchFamily="2" charset="2"/>
              <a:buChar char="ü"/>
            </a:pPr>
            <a:r>
              <a:rPr lang="fr-FR" sz="2400" i="1" u="sng" dirty="0" smtClean="0">
                <a:solidFill>
                  <a:srgbClr val="30BD2D"/>
                </a:solidFill>
              </a:rPr>
              <a:t>Collecte</a:t>
            </a:r>
            <a:r>
              <a:rPr lang="fr-FR" sz="2400" i="1" u="sng" dirty="0" smtClean="0"/>
              <a:t> </a:t>
            </a:r>
            <a:r>
              <a:rPr lang="fr-FR" sz="2400" i="1" dirty="0" smtClean="0"/>
              <a:t>de données métiers spécifiques</a:t>
            </a:r>
          </a:p>
          <a:p>
            <a:pPr marL="342900" indent="-342900">
              <a:spcBef>
                <a:spcPts val="1200"/>
              </a:spcBef>
              <a:spcAft>
                <a:spcPts val="600"/>
              </a:spcAft>
              <a:buFont typeface="Wingdings" panose="05000000000000000000" pitchFamily="2" charset="2"/>
              <a:buChar char="ü"/>
            </a:pPr>
            <a:r>
              <a:rPr lang="fr-FR" sz="2400" i="1" u="sng" dirty="0" smtClean="0">
                <a:solidFill>
                  <a:srgbClr val="30BD2D"/>
                </a:solidFill>
              </a:rPr>
              <a:t>Assistance</a:t>
            </a:r>
            <a:r>
              <a:rPr lang="fr-FR" sz="2400" i="1" dirty="0" smtClean="0"/>
              <a:t> opérationnelle aux forages complexes (aide au foreurs &amp; chercheurs)</a:t>
            </a:r>
          </a:p>
          <a:p>
            <a:pPr marL="342900" indent="-342900">
              <a:spcBef>
                <a:spcPts val="600"/>
              </a:spcBef>
              <a:spcAft>
                <a:spcPts val="600"/>
              </a:spcAft>
              <a:buFont typeface="Wingdings" panose="05000000000000000000" pitchFamily="2" charset="2"/>
              <a:buChar char="ü"/>
            </a:pPr>
            <a:r>
              <a:rPr lang="fr-FR" sz="2400" i="1" u="sng" dirty="0" smtClean="0">
                <a:solidFill>
                  <a:srgbClr val="30BD2D"/>
                </a:solidFill>
              </a:rPr>
              <a:t>Intégration </a:t>
            </a:r>
            <a:r>
              <a:rPr lang="fr-FR" sz="2400" i="1" dirty="0" smtClean="0"/>
              <a:t>automatiquement</a:t>
            </a:r>
            <a:r>
              <a:rPr lang="fr-FR" sz="2400" i="1" u="sng" dirty="0" smtClean="0"/>
              <a:t> </a:t>
            </a:r>
            <a:r>
              <a:rPr lang="fr-FR" sz="2400" i="1" dirty="0" smtClean="0"/>
              <a:t>les données issu du terrain limitant la ressaisie d’informations </a:t>
            </a:r>
          </a:p>
          <a:p>
            <a:pPr>
              <a:spcBef>
                <a:spcPts val="600"/>
              </a:spcBef>
              <a:spcAft>
                <a:spcPts val="600"/>
              </a:spcAft>
            </a:pPr>
            <a:r>
              <a:rPr lang="fr-FR" sz="2000" b="1" i="1" dirty="0" smtClean="0">
                <a:solidFill>
                  <a:srgbClr val="FF0000"/>
                </a:solidFill>
                <a:sym typeface="Wingdings" panose="05000000000000000000" pitchFamily="2" charset="2"/>
              </a:rPr>
              <a:t> </a:t>
            </a:r>
            <a:r>
              <a:rPr lang="fr-FR" sz="2000" b="1" i="1" dirty="0" smtClean="0">
                <a:solidFill>
                  <a:srgbClr val="FF0000"/>
                </a:solidFill>
              </a:rPr>
              <a:t>Gain de temps, gain de qualité</a:t>
            </a:r>
            <a:endParaRPr lang="fr-FR" sz="2000" b="1" i="1" dirty="0">
              <a:solidFill>
                <a:srgbClr val="FF0000"/>
              </a:solidFill>
            </a:endParaRPr>
          </a:p>
        </p:txBody>
      </p:sp>
      <p:sp>
        <p:nvSpPr>
          <p:cNvPr id="9" name="Flèche droite 8"/>
          <p:cNvSpPr/>
          <p:nvPr/>
        </p:nvSpPr>
        <p:spPr>
          <a:xfrm>
            <a:off x="344973" y="1409878"/>
            <a:ext cx="569852" cy="46808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9856" y="1099835"/>
            <a:ext cx="958143" cy="967563"/>
          </a:xfrm>
          <a:prstGeom prst="rect">
            <a:avLst/>
          </a:prstGeom>
        </p:spPr>
      </p:pic>
      <p:sp>
        <p:nvSpPr>
          <p:cNvPr id="11" name="Titre 1"/>
          <p:cNvSpPr txBox="1">
            <a:spLocks/>
          </p:cNvSpPr>
          <p:nvPr/>
        </p:nvSpPr>
        <p:spPr>
          <a:xfrm>
            <a:off x="7608168" y="5565891"/>
            <a:ext cx="4088297" cy="4559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1200" dirty="0" smtClean="0">
                <a:solidFill>
                  <a:schemeClr val="bg1">
                    <a:lumMod val="50000"/>
                  </a:schemeClr>
                </a:solidFill>
              </a:rPr>
              <a:t>Posters EGU </a:t>
            </a:r>
            <a:r>
              <a:rPr lang="fr-FR" sz="1200" dirty="0">
                <a:solidFill>
                  <a:schemeClr val="bg1">
                    <a:lumMod val="50000"/>
                  </a:schemeClr>
                </a:solidFill>
              </a:rPr>
              <a:t>2016 – ICP </a:t>
            </a:r>
            <a:r>
              <a:rPr lang="fr-FR" sz="1200" dirty="0" smtClean="0">
                <a:solidFill>
                  <a:schemeClr val="bg1">
                    <a:lumMod val="50000"/>
                  </a:schemeClr>
                </a:solidFill>
              </a:rPr>
              <a:t>2016 </a:t>
            </a:r>
            <a:r>
              <a:rPr lang="fr-FR" sz="1200" dirty="0">
                <a:solidFill>
                  <a:schemeClr val="bg1">
                    <a:lumMod val="50000"/>
                  </a:schemeClr>
                </a:solidFill>
              </a:rPr>
              <a:t>–</a:t>
            </a:r>
            <a:r>
              <a:rPr lang="fr-FR" sz="1200" dirty="0" smtClean="0">
                <a:solidFill>
                  <a:schemeClr val="bg1">
                    <a:lumMod val="50000"/>
                  </a:schemeClr>
                </a:solidFill>
              </a:rPr>
              <a:t> AGU 2017 –</a:t>
            </a:r>
          </a:p>
          <a:p>
            <a:pPr algn="r"/>
            <a:r>
              <a:rPr lang="fr-FR" sz="1200" dirty="0" smtClean="0">
                <a:solidFill>
                  <a:schemeClr val="bg1">
                    <a:lumMod val="50000"/>
                  </a:schemeClr>
                </a:solidFill>
              </a:rPr>
              <a:t> PAGES 2017</a:t>
            </a:r>
            <a:endParaRPr lang="fr-FR" sz="1200" dirty="0">
              <a:solidFill>
                <a:schemeClr val="bg1">
                  <a:lumMod val="50000"/>
                </a:schemeClr>
              </a:solidFill>
            </a:endParaRPr>
          </a:p>
        </p:txBody>
      </p:sp>
      <p:sp>
        <p:nvSpPr>
          <p:cNvPr id="12" name="ZoneTexte 11"/>
          <p:cNvSpPr txBox="1"/>
          <p:nvPr/>
        </p:nvSpPr>
        <p:spPr>
          <a:xfrm>
            <a:off x="9708177" y="4950261"/>
            <a:ext cx="1988288" cy="646331"/>
          </a:xfrm>
          <a:prstGeom prst="rect">
            <a:avLst/>
          </a:prstGeom>
          <a:noFill/>
        </p:spPr>
        <p:txBody>
          <a:bodyPr wrap="square" rtlCol="0">
            <a:spAutoFit/>
          </a:bodyPr>
          <a:lstStyle/>
          <a:p>
            <a:r>
              <a:rPr lang="fr-FR" sz="1200" b="1" dirty="0" smtClean="0">
                <a:solidFill>
                  <a:srgbClr val="00B0F0"/>
                </a:solidFill>
              </a:rPr>
              <a:t>Mise à jour </a:t>
            </a:r>
          </a:p>
          <a:p>
            <a:pPr marL="171450" indent="-171450">
              <a:buFontTx/>
              <a:buChar char="-"/>
            </a:pPr>
            <a:r>
              <a:rPr lang="fr-FR" sz="1200" dirty="0" smtClean="0"/>
              <a:t>des stocks de carottes</a:t>
            </a:r>
          </a:p>
          <a:p>
            <a:pPr marL="171450" indent="-171450">
              <a:buFontTx/>
              <a:buChar char="-"/>
            </a:pPr>
            <a:r>
              <a:rPr lang="fr-FR" sz="1200" dirty="0" smtClean="0"/>
              <a:t>et motifs de déplacement</a:t>
            </a:r>
            <a:endParaRPr lang="fr-FR" sz="1200" dirty="0"/>
          </a:p>
        </p:txBody>
      </p:sp>
      <p:pic>
        <p:nvPicPr>
          <p:cNvPr id="15" name="Imag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5" y="-49242"/>
            <a:ext cx="1444914" cy="1459120"/>
          </a:xfrm>
          <a:prstGeom prst="rect">
            <a:avLst/>
          </a:prstGeom>
        </p:spPr>
      </p:pic>
      <p:sp>
        <p:nvSpPr>
          <p:cNvPr id="16" name="Rectangle 15"/>
          <p:cNvSpPr/>
          <p:nvPr/>
        </p:nvSpPr>
        <p:spPr>
          <a:xfrm>
            <a:off x="962062" y="1279264"/>
            <a:ext cx="2724592" cy="646331"/>
          </a:xfrm>
          <a:prstGeom prst="rect">
            <a:avLst/>
          </a:prstGeom>
        </p:spPr>
        <p:txBody>
          <a:bodyPr wrap="none">
            <a:spAutoFit/>
          </a:bodyPr>
          <a:lstStyle/>
          <a:p>
            <a:pPr>
              <a:spcBef>
                <a:spcPts val="600"/>
              </a:spcBef>
            </a:pPr>
            <a:r>
              <a:rPr lang="fr-FR" sz="3600" b="1" u="sng" dirty="0">
                <a:solidFill>
                  <a:srgbClr val="FF0000"/>
                </a:solidFill>
              </a:rPr>
              <a:t>Interactions !</a:t>
            </a:r>
          </a:p>
        </p:txBody>
      </p:sp>
      <p:sp>
        <p:nvSpPr>
          <p:cNvPr id="25" name="Titre 1"/>
          <p:cNvSpPr txBox="1">
            <a:spLocks/>
          </p:cNvSpPr>
          <p:nvPr/>
        </p:nvSpPr>
        <p:spPr>
          <a:xfrm>
            <a:off x="3299678" y="6626663"/>
            <a:ext cx="5019264" cy="262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 mai 2019 v1 – Cécile Pignol (EDYTEM UMR5204) </a:t>
            </a:r>
            <a:endParaRPr lang="fr-FR" sz="1200" dirty="0">
              <a:solidFill>
                <a:schemeClr val="bg1">
                  <a:lumMod val="50000"/>
                </a:schemeClr>
              </a:solidFill>
            </a:endParaRPr>
          </a:p>
        </p:txBody>
      </p:sp>
      <p:grpSp>
        <p:nvGrpSpPr>
          <p:cNvPr id="4" name="Groupe 3"/>
          <p:cNvGrpSpPr/>
          <p:nvPr/>
        </p:nvGrpSpPr>
        <p:grpSpPr>
          <a:xfrm>
            <a:off x="4799856" y="1160891"/>
            <a:ext cx="6896609" cy="4390655"/>
            <a:chOff x="4799856" y="1160891"/>
            <a:chExt cx="6896609" cy="4390655"/>
          </a:xfrm>
        </p:grpSpPr>
        <p:pic>
          <p:nvPicPr>
            <p:cNvPr id="24" name="Image 23"/>
            <p:cNvPicPr>
              <a:picLocks noChangeAspect="1"/>
            </p:cNvPicPr>
            <p:nvPr/>
          </p:nvPicPr>
          <p:blipFill>
            <a:blip r:embed="rId4"/>
            <a:stretch>
              <a:fillRect/>
            </a:stretch>
          </p:blipFill>
          <p:spPr>
            <a:xfrm>
              <a:off x="4799856" y="1160891"/>
              <a:ext cx="6896609" cy="4390655"/>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10128448" y="2192746"/>
              <a:ext cx="1368152" cy="646331"/>
            </a:xfrm>
            <a:prstGeom prst="rect">
              <a:avLst/>
            </a:prstGeom>
            <a:solidFill>
              <a:schemeClr val="bg1">
                <a:lumMod val="85000"/>
              </a:schemeClr>
            </a:solidFill>
            <a:ln>
              <a:noFill/>
            </a:ln>
          </p:spPr>
          <p:txBody>
            <a:bodyPr wrap="square" rtlCol="0">
              <a:spAutoFit/>
            </a:bodyPr>
            <a:lstStyle/>
            <a:p>
              <a:pPr algn="ctr"/>
              <a:r>
                <a:rPr lang="fr-FR" b="1" dirty="0" smtClean="0"/>
                <a:t>POLES DE DONNEES</a:t>
              </a:r>
              <a:endParaRPr lang="fr-FR" b="1" dirty="0"/>
            </a:p>
          </p:txBody>
        </p:sp>
      </p:grpSp>
      <p:pic>
        <p:nvPicPr>
          <p:cNvPr id="17" name="Image 16"/>
          <p:cNvPicPr>
            <a:picLocks noChangeAspect="1"/>
          </p:cNvPicPr>
          <p:nvPr/>
        </p:nvPicPr>
        <p:blipFill>
          <a:blip r:embed="rId5"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4154" y="6359638"/>
            <a:ext cx="474988" cy="474988"/>
          </a:xfrm>
          <a:prstGeom prst="rect">
            <a:avLst/>
          </a:prstGeom>
        </p:spPr>
      </p:pic>
    </p:spTree>
    <p:extLst>
      <p:ext uri="{BB962C8B-B14F-4D97-AF65-F5344CB8AC3E}">
        <p14:creationId xmlns:p14="http://schemas.microsoft.com/office/powerpoint/2010/main" val="6217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Espace réservé du contenu 2"/>
          <p:cNvSpPr txBox="1">
            <a:spLocks noGrp="1"/>
          </p:cNvSpPr>
          <p:nvPr>
            <p:ph idx="1"/>
          </p:nvPr>
        </p:nvSpPr>
        <p:spPr>
          <a:xfrm>
            <a:off x="1334149" y="1192712"/>
            <a:ext cx="10515600" cy="673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u="sng" dirty="0" smtClean="0"/>
              <a:t>QUI </a:t>
            </a:r>
            <a:r>
              <a:rPr lang="fr-FR" dirty="0" smtClean="0"/>
              <a:t>: Les différents rôles prévus au sein du système :  </a:t>
            </a:r>
            <a:endParaRPr lang="fr-FR" i="1" dirty="0"/>
          </a:p>
        </p:txBody>
      </p:sp>
      <p:grpSp>
        <p:nvGrpSpPr>
          <p:cNvPr id="7" name="Groupe 6"/>
          <p:cNvGrpSpPr/>
          <p:nvPr/>
        </p:nvGrpSpPr>
        <p:grpSpPr>
          <a:xfrm>
            <a:off x="2672574" y="2816016"/>
            <a:ext cx="2040248" cy="2423901"/>
            <a:chOff x="1939350" y="2366413"/>
            <a:chExt cx="2040248" cy="2423901"/>
          </a:xfrm>
        </p:grpSpPr>
        <p:sp>
          <p:nvSpPr>
            <p:cNvPr id="8" name="Zone de texte 2"/>
            <p:cNvSpPr txBox="1">
              <a:spLocks noChangeArrowheads="1"/>
            </p:cNvSpPr>
            <p:nvPr/>
          </p:nvSpPr>
          <p:spPr bwMode="auto">
            <a:xfrm>
              <a:off x="1939350" y="3685384"/>
              <a:ext cx="2040248" cy="110493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fr-FR" sz="2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Principal</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2000" b="1" dirty="0" err="1" smtClean="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Investigator</a:t>
              </a:r>
              <a:r>
                <a:rPr lang="fr-FR" sz="2000" b="1" dirty="0" smtClean="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fr-FR" sz="2000" b="1" dirty="0" smtClean="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a:t>
              </a:r>
              <a:r>
                <a:rPr lang="fr-FR" sz="2000" b="1" dirty="0" err="1" smtClean="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PIs</a:t>
              </a:r>
              <a:r>
                <a:rPr lang="fr-FR" sz="2000" b="1" dirty="0" smtClean="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47841" y="2366413"/>
              <a:ext cx="1405035" cy="1405035"/>
            </a:xfrm>
            <a:prstGeom prst="rect">
              <a:avLst/>
            </a:prstGeom>
          </p:spPr>
        </p:pic>
      </p:grpSp>
      <p:grpSp>
        <p:nvGrpSpPr>
          <p:cNvPr id="10" name="Groupe 9"/>
          <p:cNvGrpSpPr/>
          <p:nvPr/>
        </p:nvGrpSpPr>
        <p:grpSpPr>
          <a:xfrm>
            <a:off x="5117972" y="2845376"/>
            <a:ext cx="1705140" cy="2500045"/>
            <a:chOff x="4126810" y="2429536"/>
            <a:chExt cx="1705140" cy="2500045"/>
          </a:xfrm>
        </p:grpSpPr>
        <p:sp>
          <p:nvSpPr>
            <p:cNvPr id="11" name="Zone de texte 2"/>
            <p:cNvSpPr txBox="1">
              <a:spLocks noChangeArrowheads="1"/>
            </p:cNvSpPr>
            <p:nvPr/>
          </p:nvSpPr>
          <p:spPr bwMode="auto">
            <a:xfrm>
              <a:off x="4126810" y="3824650"/>
              <a:ext cx="1705140" cy="110493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fr-FR" sz="2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Mission Manager</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5906"/>
            <a:stretch/>
          </p:blipFill>
          <p:spPr bwMode="auto">
            <a:xfrm>
              <a:off x="4500734" y="2429536"/>
              <a:ext cx="973976" cy="1257711"/>
            </a:xfrm>
            <a:prstGeom prst="rect">
              <a:avLst/>
            </a:prstGeom>
            <a:noFill/>
            <a:ln>
              <a:noFill/>
            </a:ln>
            <a:extLst>
              <a:ext uri="{53640926-AAD7-44D8-BBD7-CCE9431645EC}">
                <a14:shadowObscured xmlns:a14="http://schemas.microsoft.com/office/drawing/2010/main"/>
              </a:ext>
            </a:extLst>
          </p:spPr>
        </p:pic>
      </p:grpSp>
      <p:grpSp>
        <p:nvGrpSpPr>
          <p:cNvPr id="13" name="Groupe 12"/>
          <p:cNvGrpSpPr/>
          <p:nvPr/>
        </p:nvGrpSpPr>
        <p:grpSpPr>
          <a:xfrm>
            <a:off x="7104112" y="2852936"/>
            <a:ext cx="1705140" cy="2541014"/>
            <a:chOff x="6194947" y="2433706"/>
            <a:chExt cx="1705140" cy="2541014"/>
          </a:xfrm>
        </p:grpSpPr>
        <p:sp>
          <p:nvSpPr>
            <p:cNvPr id="14" name="Zone de texte 2"/>
            <p:cNvSpPr txBox="1">
              <a:spLocks noChangeArrowheads="1"/>
            </p:cNvSpPr>
            <p:nvPr/>
          </p:nvSpPr>
          <p:spPr bwMode="auto">
            <a:xfrm>
              <a:off x="6194947" y="3869789"/>
              <a:ext cx="1705140" cy="110493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fr-FR" sz="2000" b="1"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Chief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2000" b="1" dirty="0" err="1">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corer</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age 14"/>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430" t="12821" r="16667"/>
            <a:stretch/>
          </p:blipFill>
          <p:spPr bwMode="auto">
            <a:xfrm>
              <a:off x="6457268" y="2433706"/>
              <a:ext cx="1104930" cy="1484153"/>
            </a:xfrm>
            <a:prstGeom prst="rect">
              <a:avLst/>
            </a:prstGeom>
            <a:noFill/>
            <a:ln>
              <a:noFill/>
            </a:ln>
            <a:extLst>
              <a:ext uri="{53640926-AAD7-44D8-BBD7-CCE9431645EC}">
                <a14:shadowObscured xmlns:a14="http://schemas.microsoft.com/office/drawing/2010/main"/>
              </a:ext>
            </a:extLst>
          </p:spPr>
        </p:pic>
      </p:grpSp>
      <p:sp>
        <p:nvSpPr>
          <p:cNvPr id="19" name="ZoneTexte 18"/>
          <p:cNvSpPr txBox="1"/>
          <p:nvPr/>
        </p:nvSpPr>
        <p:spPr>
          <a:xfrm>
            <a:off x="342941" y="3209834"/>
            <a:ext cx="2200726" cy="2585323"/>
          </a:xfrm>
          <a:prstGeom prst="rect">
            <a:avLst/>
          </a:prstGeom>
          <a:noFill/>
        </p:spPr>
        <p:txBody>
          <a:bodyPr wrap="square" rtlCol="0">
            <a:spAutoFit/>
          </a:bodyPr>
          <a:lstStyle/>
          <a:p>
            <a:r>
              <a:rPr lang="fr-FR" b="1" i="1" dirty="0" smtClean="0">
                <a:solidFill>
                  <a:srgbClr val="FF0000"/>
                </a:solidFill>
              </a:rPr>
              <a:t>Responsable </a:t>
            </a:r>
          </a:p>
          <a:p>
            <a:r>
              <a:rPr lang="fr-FR" b="1" dirty="0">
                <a:solidFill>
                  <a:srgbClr val="FF0000"/>
                </a:solidFill>
              </a:rPr>
              <a:t>-</a:t>
            </a:r>
            <a:r>
              <a:rPr lang="fr-FR" b="1" dirty="0" smtClean="0">
                <a:solidFill>
                  <a:srgbClr val="FF0000"/>
                </a:solidFill>
              </a:rPr>
              <a:t>de la tablette </a:t>
            </a:r>
          </a:p>
          <a:p>
            <a:r>
              <a:rPr lang="fr-FR" b="1" dirty="0" smtClean="0">
                <a:solidFill>
                  <a:srgbClr val="FF0000"/>
                </a:solidFill>
              </a:rPr>
              <a:t>-de la collecte exactes et complètes des données de la mission (contexte scientifique, projet) et des prélèvements des carottes</a:t>
            </a:r>
            <a:endParaRPr lang="fr-FR" b="1" dirty="0">
              <a:solidFill>
                <a:srgbClr val="FF0000"/>
              </a:solidFill>
            </a:endParaRPr>
          </a:p>
        </p:txBody>
      </p:sp>
      <p:cxnSp>
        <p:nvCxnSpPr>
          <p:cNvPr id="20" name="Connecteur droit avec flèche 19"/>
          <p:cNvCxnSpPr/>
          <p:nvPr/>
        </p:nvCxnSpPr>
        <p:spPr>
          <a:xfrm>
            <a:off x="1766357" y="3409473"/>
            <a:ext cx="921201" cy="76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719456" y="2831670"/>
            <a:ext cx="1946484" cy="2697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95" y="-49242"/>
            <a:ext cx="1444914" cy="1459120"/>
          </a:xfrm>
          <a:prstGeom prst="rect">
            <a:avLst/>
          </a:prstGeom>
        </p:spPr>
      </p:pic>
      <p:sp>
        <p:nvSpPr>
          <p:cNvPr id="23" name="Organigramme : Disque magnétique 22"/>
          <p:cNvSpPr/>
          <p:nvPr/>
        </p:nvSpPr>
        <p:spPr>
          <a:xfrm>
            <a:off x="8472264" y="5076100"/>
            <a:ext cx="191754" cy="801172"/>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371315" y="1933916"/>
            <a:ext cx="5748670" cy="369332"/>
          </a:xfrm>
          <a:prstGeom prst="rect">
            <a:avLst/>
          </a:prstGeom>
          <a:noFill/>
        </p:spPr>
        <p:txBody>
          <a:bodyPr wrap="square" rtlCol="0">
            <a:spAutoFit/>
          </a:bodyPr>
          <a:lstStyle/>
          <a:p>
            <a:r>
              <a:rPr lang="fr-FR" b="1" i="1" dirty="0" smtClean="0">
                <a:solidFill>
                  <a:srgbClr val="FF0000"/>
                </a:solidFill>
              </a:rPr>
              <a:t>Qui peut saisir des informations : une affaire d’</a:t>
            </a:r>
            <a:r>
              <a:rPr lang="fr-FR" b="1" i="1" dirty="0">
                <a:solidFill>
                  <a:srgbClr val="FF0000"/>
                </a:solidFill>
              </a:rPr>
              <a:t>é</a:t>
            </a:r>
            <a:r>
              <a:rPr lang="fr-FR" b="1" i="1" dirty="0" smtClean="0">
                <a:solidFill>
                  <a:srgbClr val="FF0000"/>
                </a:solidFill>
              </a:rPr>
              <a:t>quipe !</a:t>
            </a:r>
            <a:endParaRPr lang="fr-FR" b="1" i="1" dirty="0">
              <a:solidFill>
                <a:srgbClr val="FF0000"/>
              </a:solidFill>
            </a:endParaRPr>
          </a:p>
        </p:txBody>
      </p:sp>
      <p:sp>
        <p:nvSpPr>
          <p:cNvPr id="25" name="Accolade fermante 24"/>
          <p:cNvSpPr/>
          <p:nvPr/>
        </p:nvSpPr>
        <p:spPr>
          <a:xfrm rot="16200000">
            <a:off x="7050323" y="-1160899"/>
            <a:ext cx="390654" cy="74888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Rectangle 25"/>
          <p:cNvSpPr/>
          <p:nvPr/>
        </p:nvSpPr>
        <p:spPr>
          <a:xfrm>
            <a:off x="9828460" y="4594454"/>
            <a:ext cx="1669801" cy="750975"/>
          </a:xfrm>
          <a:prstGeom prst="rect">
            <a:avLst/>
          </a:prstGeom>
        </p:spPr>
        <p:txBody>
          <a:bodyPr wrap="square">
            <a:spAutoFit/>
          </a:bodyPr>
          <a:lstStyle/>
          <a:p>
            <a:pPr algn="ctr">
              <a:lnSpc>
                <a:spcPct val="107000"/>
              </a:lnSpc>
            </a:pPr>
            <a:r>
              <a:rPr lang="fr-FR" sz="2000" b="1" dirty="0" smtClean="0">
                <a:solidFill>
                  <a:srgbClr val="2E74B5"/>
                </a:solidFill>
                <a:latin typeface="Calibri" panose="020F0502020204030204" pitchFamily="34" charset="0"/>
                <a:ea typeface="Calibri" panose="020F0502020204030204" pitchFamily="34" charset="0"/>
                <a:cs typeface="Times New Roman" panose="02020603050405020304" pitchFamily="18" charset="0"/>
              </a:rPr>
              <a:t>Data &amp; </a:t>
            </a:r>
            <a:r>
              <a:rPr lang="fr-FR" sz="2000" b="1" dirty="0" err="1" smtClean="0">
                <a:solidFill>
                  <a:srgbClr val="2E74B5"/>
                </a:solidFill>
                <a:latin typeface="Calibri" panose="020F0502020204030204" pitchFamily="34" charset="0"/>
                <a:ea typeface="Calibri" panose="020F0502020204030204" pitchFamily="34" charset="0"/>
                <a:cs typeface="Times New Roman" panose="02020603050405020304" pitchFamily="18" charset="0"/>
              </a:rPr>
              <a:t>Core-curator</a:t>
            </a:r>
            <a:endParaRPr lang="fr-FR" sz="2000" b="1" dirty="0">
              <a:solidFill>
                <a:srgbClr val="2E74B5"/>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7" name="Image 26"/>
          <p:cNvPicPr>
            <a:picLocks noChangeAspect="1"/>
          </p:cNvPicPr>
          <p:nvPr/>
        </p:nvPicPr>
        <p:blipFill rotWithShape="1">
          <a:blip r:embed="rId6" cstate="print">
            <a:clrChange>
              <a:clrFrom>
                <a:srgbClr val="FAFAFA"/>
              </a:clrFrom>
              <a:clrTo>
                <a:srgbClr val="FAFAFA">
                  <a:alpha val="0"/>
                </a:srgbClr>
              </a:clrTo>
            </a:clrChange>
            <a:extLst>
              <a:ext uri="{28A0092B-C50C-407E-A947-70E740481C1C}">
                <a14:useLocalDpi xmlns:a14="http://schemas.microsoft.com/office/drawing/2010/main" val="0"/>
              </a:ext>
            </a:extLst>
          </a:blip>
          <a:srcRect l="23041" t="3767" r="5197" b="7860"/>
          <a:stretch/>
        </p:blipFill>
        <p:spPr>
          <a:xfrm>
            <a:off x="9876755" y="2956105"/>
            <a:ext cx="787629" cy="1187694"/>
          </a:xfrm>
          <a:prstGeom prst="rect">
            <a:avLst/>
          </a:prstGeom>
        </p:spPr>
      </p:pic>
      <p:sp>
        <p:nvSpPr>
          <p:cNvPr id="30" name="Titre 1"/>
          <p:cNvSpPr txBox="1">
            <a:spLocks/>
          </p:cNvSpPr>
          <p:nvPr/>
        </p:nvSpPr>
        <p:spPr>
          <a:xfrm>
            <a:off x="1365349" y="217288"/>
            <a:ext cx="10826651" cy="832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fr-FR" sz="4000" b="1" u="sng" dirty="0">
                <a:solidFill>
                  <a:srgbClr val="0070C0"/>
                </a:solidFill>
              </a:rPr>
              <a:t>Cyber-</a:t>
            </a:r>
            <a:r>
              <a:rPr lang="fr-FR" sz="4000" b="1" u="sng" dirty="0" err="1">
                <a:solidFill>
                  <a:srgbClr val="0070C0"/>
                </a:solidFill>
              </a:rPr>
              <a:t>carothèque</a:t>
            </a:r>
            <a:r>
              <a:rPr lang="fr-FR" sz="4000" b="1" u="sng" dirty="0">
                <a:solidFill>
                  <a:srgbClr val="0070C0"/>
                </a:solidFill>
              </a:rPr>
              <a:t> nationale &amp; </a:t>
            </a:r>
            <a:r>
              <a:rPr lang="fr-FR" sz="4000" b="1" u="sng" dirty="0" err="1" smtClean="0">
                <a:solidFill>
                  <a:srgbClr val="0070C0"/>
                </a:solidFill>
              </a:rPr>
              <a:t>Corebook</a:t>
            </a:r>
            <a:endParaRPr lang="fr-FR" sz="3600" u="sng" dirty="0">
              <a:solidFill>
                <a:schemeClr val="accent1">
                  <a:lumMod val="75000"/>
                </a:schemeClr>
              </a:solidFill>
            </a:endParaRPr>
          </a:p>
        </p:txBody>
      </p:sp>
      <p:sp>
        <p:nvSpPr>
          <p:cNvPr id="31" name="Organigramme : Disque magnétique 30"/>
          <p:cNvSpPr/>
          <p:nvPr/>
        </p:nvSpPr>
        <p:spPr>
          <a:xfrm rot="6553715">
            <a:off x="10695716" y="3994675"/>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Disque magnétique 31"/>
          <p:cNvSpPr/>
          <p:nvPr/>
        </p:nvSpPr>
        <p:spPr>
          <a:xfrm rot="6553715">
            <a:off x="10735617" y="3887197"/>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Disque magnétique 32"/>
          <p:cNvSpPr/>
          <p:nvPr/>
        </p:nvSpPr>
        <p:spPr>
          <a:xfrm rot="6553715">
            <a:off x="10926118" y="3829663"/>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Disque magnétique 33"/>
          <p:cNvSpPr/>
          <p:nvPr/>
        </p:nvSpPr>
        <p:spPr>
          <a:xfrm rot="6553715">
            <a:off x="11126482" y="3761619"/>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Disque magnétique 34"/>
          <p:cNvSpPr/>
          <p:nvPr/>
        </p:nvSpPr>
        <p:spPr>
          <a:xfrm rot="6553715">
            <a:off x="11318235" y="3693575"/>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Disque magnétique 35"/>
          <p:cNvSpPr/>
          <p:nvPr/>
        </p:nvSpPr>
        <p:spPr>
          <a:xfrm rot="6553715">
            <a:off x="11013353" y="3635799"/>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rganigramme : Disque magnétique 36"/>
          <p:cNvSpPr/>
          <p:nvPr/>
        </p:nvSpPr>
        <p:spPr>
          <a:xfrm rot="6553715">
            <a:off x="10884446" y="3740708"/>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rganigramme : Disque magnétique 37"/>
          <p:cNvSpPr/>
          <p:nvPr/>
        </p:nvSpPr>
        <p:spPr>
          <a:xfrm rot="6553715">
            <a:off x="10505439" y="4053897"/>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rganigramme : Disque magnétique 38"/>
          <p:cNvSpPr/>
          <p:nvPr/>
        </p:nvSpPr>
        <p:spPr>
          <a:xfrm rot="6553715">
            <a:off x="10641653" y="3908108"/>
            <a:ext cx="84853" cy="772269"/>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rganigramme : Disque magnétique 39"/>
          <p:cNvSpPr/>
          <p:nvPr/>
        </p:nvSpPr>
        <p:spPr>
          <a:xfrm>
            <a:off x="8472264" y="4470348"/>
            <a:ext cx="191754" cy="801172"/>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rganigramme : Disque magnétique 40"/>
          <p:cNvSpPr/>
          <p:nvPr/>
        </p:nvSpPr>
        <p:spPr>
          <a:xfrm>
            <a:off x="8472264" y="3869691"/>
            <a:ext cx="191754" cy="801172"/>
          </a:xfrm>
          <a:prstGeom prst="flowChartMagneticDisk">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itre 1"/>
          <p:cNvSpPr txBox="1">
            <a:spLocks/>
          </p:cNvSpPr>
          <p:nvPr/>
        </p:nvSpPr>
        <p:spPr>
          <a:xfrm>
            <a:off x="5375920" y="6539264"/>
            <a:ext cx="7033010" cy="262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Cyber-Carothèque Nationale – mai 2019 v1 – Cécile Pignol (EDYTEM UMR5204) </a:t>
            </a:r>
            <a:endParaRPr lang="fr-FR" sz="1200" dirty="0">
              <a:solidFill>
                <a:schemeClr val="bg1">
                  <a:lumMod val="50000"/>
                </a:schemeClr>
              </a:solidFill>
            </a:endParaRPr>
          </a:p>
        </p:txBody>
      </p:sp>
      <p:sp>
        <p:nvSpPr>
          <p:cNvPr id="43" name="ZoneTexte 42"/>
          <p:cNvSpPr txBox="1"/>
          <p:nvPr/>
        </p:nvSpPr>
        <p:spPr>
          <a:xfrm>
            <a:off x="4712822" y="5266190"/>
            <a:ext cx="2110290" cy="369332"/>
          </a:xfrm>
          <a:prstGeom prst="rect">
            <a:avLst/>
          </a:prstGeom>
          <a:noFill/>
        </p:spPr>
        <p:txBody>
          <a:bodyPr wrap="square" rtlCol="0">
            <a:spAutoFit/>
          </a:bodyPr>
          <a:lstStyle/>
          <a:p>
            <a:pPr algn="ctr"/>
            <a:r>
              <a:rPr lang="fr-FR" b="1" i="1" dirty="0" smtClean="0">
                <a:solidFill>
                  <a:srgbClr val="FF0000"/>
                </a:solidFill>
              </a:rPr>
              <a:t>Chef(s) de mission</a:t>
            </a:r>
          </a:p>
        </p:txBody>
      </p:sp>
      <p:sp>
        <p:nvSpPr>
          <p:cNvPr id="44" name="ZoneTexte 43"/>
          <p:cNvSpPr txBox="1"/>
          <p:nvPr/>
        </p:nvSpPr>
        <p:spPr>
          <a:xfrm>
            <a:off x="7137145" y="5271520"/>
            <a:ext cx="1672107" cy="1200329"/>
          </a:xfrm>
          <a:prstGeom prst="rect">
            <a:avLst/>
          </a:prstGeom>
          <a:noFill/>
        </p:spPr>
        <p:txBody>
          <a:bodyPr wrap="square" rtlCol="0">
            <a:spAutoFit/>
          </a:bodyPr>
          <a:lstStyle/>
          <a:p>
            <a:pPr algn="ctr"/>
            <a:r>
              <a:rPr lang="fr-FR" b="1" i="1" dirty="0" smtClean="0">
                <a:solidFill>
                  <a:srgbClr val="FF0000"/>
                </a:solidFill>
              </a:rPr>
              <a:t>Spécialiste des outils et des méthodes de carottage</a:t>
            </a:r>
            <a:endParaRPr lang="fr-FR" b="1" dirty="0">
              <a:solidFill>
                <a:srgbClr val="FF0000"/>
              </a:solidFill>
            </a:endParaRPr>
          </a:p>
        </p:txBody>
      </p:sp>
      <p:sp>
        <p:nvSpPr>
          <p:cNvPr id="45" name="ZoneTexte 44"/>
          <p:cNvSpPr txBox="1"/>
          <p:nvPr/>
        </p:nvSpPr>
        <p:spPr>
          <a:xfrm>
            <a:off x="9762239" y="5309378"/>
            <a:ext cx="1672107" cy="1200329"/>
          </a:xfrm>
          <a:prstGeom prst="rect">
            <a:avLst/>
          </a:prstGeom>
          <a:noFill/>
        </p:spPr>
        <p:txBody>
          <a:bodyPr wrap="square" rtlCol="0">
            <a:spAutoFit/>
          </a:bodyPr>
          <a:lstStyle/>
          <a:p>
            <a:pPr algn="ctr"/>
            <a:r>
              <a:rPr lang="fr-FR" b="1" i="1" dirty="0" smtClean="0">
                <a:solidFill>
                  <a:srgbClr val="FF0000"/>
                </a:solidFill>
              </a:rPr>
              <a:t>Spécialiste en gestion de collection et de données</a:t>
            </a:r>
            <a:endParaRPr lang="fr-FR" b="1" dirty="0">
              <a:solidFill>
                <a:srgbClr val="FF0000"/>
              </a:solidFill>
            </a:endParaRPr>
          </a:p>
        </p:txBody>
      </p:sp>
      <p:pic>
        <p:nvPicPr>
          <p:cNvPr id="46" name="Image 45"/>
          <p:cNvPicPr>
            <a:picLocks noChangeAspect="1"/>
          </p:cNvPicPr>
          <p:nvPr/>
        </p:nvPicPr>
        <p:blipFill>
          <a:blip r:embed="rId7"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4154" y="6359638"/>
            <a:ext cx="474988" cy="474988"/>
          </a:xfrm>
          <a:prstGeom prst="rect">
            <a:avLst/>
          </a:prstGeom>
        </p:spPr>
      </p:pic>
    </p:spTree>
    <p:extLst>
      <p:ext uri="{BB962C8B-B14F-4D97-AF65-F5344CB8AC3E}">
        <p14:creationId xmlns:p14="http://schemas.microsoft.com/office/powerpoint/2010/main" val="244957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7" name="ZoneTexte 16">
            <a:hlinkClick r:id="rId2"/>
          </p:cNvPr>
          <p:cNvSpPr txBox="1"/>
          <p:nvPr/>
        </p:nvSpPr>
        <p:spPr>
          <a:xfrm>
            <a:off x="173716" y="1533911"/>
            <a:ext cx="3257988" cy="400110"/>
          </a:xfrm>
          <a:prstGeom prst="rect">
            <a:avLst/>
          </a:prstGeom>
          <a:noFill/>
        </p:spPr>
        <p:txBody>
          <a:bodyPr wrap="square" rtlCol="0">
            <a:spAutoFit/>
          </a:bodyPr>
          <a:lstStyle/>
          <a:p>
            <a:r>
              <a:rPr lang="fr-FR" sz="2000" b="1" i="1" u="sng" dirty="0" smtClean="0">
                <a:solidFill>
                  <a:srgbClr val="FF0000"/>
                </a:solidFill>
              </a:rPr>
              <a:t>1</a:t>
            </a:r>
            <a:r>
              <a:rPr lang="fr-FR" sz="2000" b="1" i="1" u="sng" dirty="0" smtClean="0">
                <a:solidFill>
                  <a:srgbClr val="002060"/>
                </a:solidFill>
              </a:rPr>
              <a:t>-Créer un compte </a:t>
            </a: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14" y="-49580"/>
            <a:ext cx="1444914" cy="1459120"/>
          </a:xfrm>
          <a:prstGeom prst="rect">
            <a:avLst/>
          </a:prstGeom>
        </p:spPr>
      </p:pic>
      <p:cxnSp>
        <p:nvCxnSpPr>
          <p:cNvPr id="4" name="Connecteur droit avec flèche 3"/>
          <p:cNvCxnSpPr/>
          <p:nvPr/>
        </p:nvCxnSpPr>
        <p:spPr>
          <a:xfrm>
            <a:off x="2927648" y="1792063"/>
            <a:ext cx="120670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46307" y="2589179"/>
            <a:ext cx="3458769" cy="3631763"/>
          </a:xfrm>
          <a:prstGeom prst="rect">
            <a:avLst/>
          </a:prstGeom>
          <a:noFill/>
        </p:spPr>
        <p:txBody>
          <a:bodyPr wrap="square" rtlCol="0">
            <a:spAutoFit/>
          </a:bodyPr>
          <a:lstStyle/>
          <a:p>
            <a:pPr>
              <a:spcBef>
                <a:spcPts val="600"/>
              </a:spcBef>
            </a:pPr>
            <a:r>
              <a:rPr lang="fr-FR" sz="2000" b="1" i="1" u="sng" dirty="0" smtClean="0">
                <a:solidFill>
                  <a:srgbClr val="FF0000"/>
                </a:solidFill>
              </a:rPr>
              <a:t>2</a:t>
            </a:r>
            <a:r>
              <a:rPr lang="fr-FR" sz="2000" b="1" i="1" u="sng" dirty="0" smtClean="0">
                <a:solidFill>
                  <a:srgbClr val="002060"/>
                </a:solidFill>
              </a:rPr>
              <a:t>-Se </a:t>
            </a:r>
            <a:r>
              <a:rPr lang="fr-FR" sz="2000" b="1" i="1" u="sng" dirty="0" err="1" smtClean="0">
                <a:solidFill>
                  <a:srgbClr val="002060"/>
                </a:solidFill>
              </a:rPr>
              <a:t>logger</a:t>
            </a:r>
            <a:endParaRPr lang="fr-FR" sz="2000" b="1" i="1" u="sng" dirty="0" smtClean="0">
              <a:solidFill>
                <a:srgbClr val="002060"/>
              </a:solidFill>
            </a:endParaRPr>
          </a:p>
          <a:p>
            <a:pPr>
              <a:spcBef>
                <a:spcPts val="600"/>
              </a:spcBef>
            </a:pPr>
            <a:endParaRPr lang="fr-FR" b="1" i="1" u="sng" dirty="0">
              <a:solidFill>
                <a:srgbClr val="002060"/>
              </a:solidFill>
            </a:endParaRPr>
          </a:p>
          <a:p>
            <a:pPr>
              <a:spcBef>
                <a:spcPts val="600"/>
              </a:spcBef>
            </a:pPr>
            <a:endParaRPr lang="fr-FR" b="1" i="1" u="sng" dirty="0" smtClean="0">
              <a:solidFill>
                <a:srgbClr val="002060"/>
              </a:solidFill>
            </a:endParaRPr>
          </a:p>
          <a:p>
            <a:pPr>
              <a:spcBef>
                <a:spcPts val="600"/>
              </a:spcBef>
            </a:pPr>
            <a:endParaRPr lang="fr-FR" b="1" i="1" u="sng" dirty="0" smtClean="0">
              <a:solidFill>
                <a:srgbClr val="002060"/>
              </a:solidFill>
            </a:endParaRPr>
          </a:p>
          <a:p>
            <a:pPr>
              <a:spcBef>
                <a:spcPts val="600"/>
              </a:spcBef>
            </a:pPr>
            <a:r>
              <a:rPr lang="fr-FR" sz="2000" b="1" i="1" u="sng" dirty="0" smtClean="0">
                <a:solidFill>
                  <a:srgbClr val="FF0000"/>
                </a:solidFill>
              </a:rPr>
              <a:t>3</a:t>
            </a:r>
            <a:r>
              <a:rPr lang="fr-FR" sz="2000" b="1" i="1" u="sng" dirty="0" smtClean="0">
                <a:solidFill>
                  <a:srgbClr val="002060"/>
                </a:solidFill>
              </a:rPr>
              <a:t>-Paramètres</a:t>
            </a:r>
          </a:p>
          <a:p>
            <a:pPr>
              <a:spcBef>
                <a:spcPts val="600"/>
              </a:spcBef>
            </a:pPr>
            <a:r>
              <a:rPr lang="fr-FR" sz="1600" i="1" dirty="0" smtClean="0">
                <a:solidFill>
                  <a:srgbClr val="002060"/>
                </a:solidFill>
              </a:rPr>
              <a:t>Pour saisir les variables des :</a:t>
            </a:r>
          </a:p>
          <a:p>
            <a:pPr>
              <a:spcBef>
                <a:spcPts val="600"/>
              </a:spcBef>
            </a:pPr>
            <a:r>
              <a:rPr lang="fr-FR" sz="1400" i="1" dirty="0" smtClean="0">
                <a:solidFill>
                  <a:srgbClr val="009999"/>
                </a:solidFill>
              </a:rPr>
              <a:t>-</a:t>
            </a:r>
            <a:r>
              <a:rPr lang="fr-FR" sz="1400" i="1" dirty="0">
                <a:solidFill>
                  <a:srgbClr val="009999"/>
                </a:solidFill>
              </a:rPr>
              <a:t> </a:t>
            </a:r>
            <a:r>
              <a:rPr lang="fr-FR" sz="1400" i="1" dirty="0" smtClean="0">
                <a:solidFill>
                  <a:srgbClr val="009999"/>
                </a:solidFill>
              </a:rPr>
              <a:t>Module Carottiers</a:t>
            </a:r>
          </a:p>
          <a:p>
            <a:pPr>
              <a:spcBef>
                <a:spcPts val="600"/>
              </a:spcBef>
            </a:pPr>
            <a:r>
              <a:rPr lang="fr-FR" sz="1400" i="1" dirty="0" smtClean="0">
                <a:solidFill>
                  <a:srgbClr val="009999"/>
                </a:solidFill>
              </a:rPr>
              <a:t>- Module extracteur/</a:t>
            </a:r>
            <a:r>
              <a:rPr lang="fr-FR" sz="1400" i="1" dirty="0" err="1" smtClean="0">
                <a:solidFill>
                  <a:srgbClr val="009999"/>
                </a:solidFill>
              </a:rPr>
              <a:t>core</a:t>
            </a:r>
            <a:r>
              <a:rPr lang="fr-FR" sz="1400" i="1" dirty="0" smtClean="0">
                <a:solidFill>
                  <a:srgbClr val="009999"/>
                </a:solidFill>
              </a:rPr>
              <a:t>-catcher</a:t>
            </a:r>
          </a:p>
          <a:p>
            <a:pPr>
              <a:spcBef>
                <a:spcPts val="600"/>
              </a:spcBef>
            </a:pPr>
            <a:r>
              <a:rPr lang="fr-FR" sz="1400" i="1" dirty="0" smtClean="0">
                <a:solidFill>
                  <a:srgbClr val="009999"/>
                </a:solidFill>
              </a:rPr>
              <a:t>- Module Trousse-coupante</a:t>
            </a:r>
          </a:p>
          <a:p>
            <a:pPr>
              <a:spcBef>
                <a:spcPts val="600"/>
              </a:spcBef>
            </a:pPr>
            <a:r>
              <a:rPr lang="fr-FR" sz="1400" i="1" dirty="0" smtClean="0">
                <a:solidFill>
                  <a:schemeClr val="bg1">
                    <a:lumMod val="65000"/>
                  </a:schemeClr>
                </a:solidFill>
              </a:rPr>
              <a:t>- Module Couronne (non actif)</a:t>
            </a:r>
          </a:p>
          <a:p>
            <a:pPr>
              <a:spcBef>
                <a:spcPts val="600"/>
              </a:spcBef>
            </a:pPr>
            <a:r>
              <a:rPr lang="fr-FR" sz="1400" i="1" dirty="0">
                <a:solidFill>
                  <a:schemeClr val="bg1">
                    <a:lumMod val="65000"/>
                  </a:schemeClr>
                </a:solidFill>
              </a:rPr>
              <a:t>- Plateforme (non actif</a:t>
            </a:r>
            <a:r>
              <a:rPr lang="fr-FR" sz="1400" i="1" dirty="0" smtClean="0">
                <a:solidFill>
                  <a:schemeClr val="bg1">
                    <a:lumMod val="65000"/>
                  </a:schemeClr>
                </a:solidFill>
              </a:rPr>
              <a:t>)</a:t>
            </a:r>
            <a:endParaRPr lang="fr-FR" sz="1400" i="1" dirty="0">
              <a:solidFill>
                <a:schemeClr val="bg1">
                  <a:lumMod val="65000"/>
                </a:schemeClr>
              </a:solidFill>
            </a:endParaRPr>
          </a:p>
        </p:txBody>
      </p:sp>
      <p:grpSp>
        <p:nvGrpSpPr>
          <p:cNvPr id="11" name="Groupe 10"/>
          <p:cNvGrpSpPr/>
          <p:nvPr/>
        </p:nvGrpSpPr>
        <p:grpSpPr>
          <a:xfrm>
            <a:off x="4223792" y="1093625"/>
            <a:ext cx="6768752" cy="5359712"/>
            <a:chOff x="2046122" y="1093624"/>
            <a:chExt cx="6858190" cy="5509455"/>
          </a:xfrm>
        </p:grpSpPr>
        <p:pic>
          <p:nvPicPr>
            <p:cNvPr id="2" name="Image 1"/>
            <p:cNvPicPr>
              <a:picLocks noChangeAspect="1"/>
            </p:cNvPicPr>
            <p:nvPr/>
          </p:nvPicPr>
          <p:blipFill>
            <a:blip r:embed="rId4"/>
            <a:stretch>
              <a:fillRect/>
            </a:stretch>
          </p:blipFill>
          <p:spPr>
            <a:xfrm>
              <a:off x="2046122" y="1093624"/>
              <a:ext cx="6858190" cy="5509455"/>
            </a:xfrm>
            <a:prstGeom prst="rect">
              <a:avLst/>
            </a:prstGeom>
          </p:spPr>
        </p:pic>
        <p:pic>
          <p:nvPicPr>
            <p:cNvPr id="3" name="Image 2"/>
            <p:cNvPicPr>
              <a:picLocks noChangeAspect="1"/>
            </p:cNvPicPr>
            <p:nvPr/>
          </p:nvPicPr>
          <p:blipFill>
            <a:blip r:embed="rId5"/>
            <a:stretch>
              <a:fillRect/>
            </a:stretch>
          </p:blipFill>
          <p:spPr>
            <a:xfrm>
              <a:off x="3154196" y="1441513"/>
              <a:ext cx="426757" cy="350550"/>
            </a:xfrm>
            <a:prstGeom prst="rect">
              <a:avLst/>
            </a:prstGeom>
          </p:spPr>
        </p:pic>
      </p:grpSp>
      <p:cxnSp>
        <p:nvCxnSpPr>
          <p:cNvPr id="21" name="Connecteur droit avec flèche 20"/>
          <p:cNvCxnSpPr/>
          <p:nvPr/>
        </p:nvCxnSpPr>
        <p:spPr>
          <a:xfrm flipV="1">
            <a:off x="2135560" y="1700810"/>
            <a:ext cx="3240360" cy="18722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p:nvPicPr>
        <p:blipFill>
          <a:blip r:embed="rId6"/>
          <a:stretch>
            <a:fillRect/>
          </a:stretch>
        </p:blipFill>
        <p:spPr>
          <a:xfrm>
            <a:off x="337654" y="2996952"/>
            <a:ext cx="1128804" cy="980100"/>
          </a:xfrm>
          <a:prstGeom prst="rect">
            <a:avLst/>
          </a:prstGeom>
        </p:spPr>
      </p:pic>
      <p:sp>
        <p:nvSpPr>
          <p:cNvPr id="33" name="Titre 1"/>
          <p:cNvSpPr txBox="1">
            <a:spLocks/>
          </p:cNvSpPr>
          <p:nvPr/>
        </p:nvSpPr>
        <p:spPr>
          <a:xfrm>
            <a:off x="1365349" y="217288"/>
            <a:ext cx="10826651" cy="832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fr-FR" sz="4000" b="1" u="sng" dirty="0">
                <a:solidFill>
                  <a:srgbClr val="0070C0"/>
                </a:solidFill>
              </a:rPr>
              <a:t>Cyber-</a:t>
            </a:r>
            <a:r>
              <a:rPr lang="fr-FR" sz="4000" b="1" u="sng" dirty="0" err="1">
                <a:solidFill>
                  <a:srgbClr val="0070C0"/>
                </a:solidFill>
              </a:rPr>
              <a:t>carothèque</a:t>
            </a:r>
            <a:r>
              <a:rPr lang="fr-FR" sz="4000" b="1" u="sng" dirty="0">
                <a:solidFill>
                  <a:srgbClr val="0070C0"/>
                </a:solidFill>
              </a:rPr>
              <a:t> nationale &amp; </a:t>
            </a:r>
            <a:r>
              <a:rPr lang="fr-FR" sz="4000" b="1" u="sng" dirty="0" err="1" smtClean="0">
                <a:solidFill>
                  <a:srgbClr val="0070C0"/>
                </a:solidFill>
              </a:rPr>
              <a:t>Corebook</a:t>
            </a:r>
            <a:endParaRPr lang="fr-FR" sz="3600" u="sng" dirty="0">
              <a:solidFill>
                <a:schemeClr val="accent1">
                  <a:lumMod val="75000"/>
                </a:schemeClr>
              </a:solidFill>
            </a:endParaRPr>
          </a:p>
        </p:txBody>
      </p:sp>
      <p:sp>
        <p:nvSpPr>
          <p:cNvPr id="34" name="Titre 1"/>
          <p:cNvSpPr txBox="1">
            <a:spLocks/>
          </p:cNvSpPr>
          <p:nvPr/>
        </p:nvSpPr>
        <p:spPr>
          <a:xfrm>
            <a:off x="5375920" y="6539264"/>
            <a:ext cx="7033010" cy="262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Cyber-Carothèque Nationale – mai 2019 v1 – Cécile Pignol (EDYTEM UMR5204) </a:t>
            </a:r>
            <a:endParaRPr lang="fr-FR" sz="1200" dirty="0">
              <a:solidFill>
                <a:schemeClr val="bg1">
                  <a:lumMod val="50000"/>
                </a:schemeClr>
              </a:solidFill>
            </a:endParaRPr>
          </a:p>
        </p:txBody>
      </p:sp>
      <p:sp>
        <p:nvSpPr>
          <p:cNvPr id="5" name="ZoneTexte 4"/>
          <p:cNvSpPr txBox="1"/>
          <p:nvPr/>
        </p:nvSpPr>
        <p:spPr>
          <a:xfrm>
            <a:off x="1436334" y="1045105"/>
            <a:ext cx="2698020" cy="369332"/>
          </a:xfrm>
          <a:prstGeom prst="rect">
            <a:avLst/>
          </a:prstGeom>
          <a:noFill/>
        </p:spPr>
        <p:txBody>
          <a:bodyPr wrap="square" rtlCol="0">
            <a:spAutoFit/>
          </a:bodyPr>
          <a:lstStyle/>
          <a:p>
            <a:r>
              <a:rPr lang="fr-FR" b="1" i="1" dirty="0" smtClean="0">
                <a:solidFill>
                  <a:srgbClr val="30BD2D"/>
                </a:solidFill>
              </a:rPr>
              <a:t>3 étapes pour démarrer</a:t>
            </a:r>
            <a:endParaRPr lang="fr-FR" b="1" i="1" dirty="0">
              <a:solidFill>
                <a:srgbClr val="30BD2D"/>
              </a:solidFill>
            </a:endParaRPr>
          </a:p>
        </p:txBody>
      </p:sp>
      <p:sp>
        <p:nvSpPr>
          <p:cNvPr id="8" name="Accolade fermante 7"/>
          <p:cNvSpPr/>
          <p:nvPr/>
        </p:nvSpPr>
        <p:spPr>
          <a:xfrm>
            <a:off x="1797573" y="2852936"/>
            <a:ext cx="206527"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8" name="Image 17"/>
          <p:cNvPicPr>
            <a:picLocks noChangeAspect="1"/>
          </p:cNvPicPr>
          <p:nvPr/>
        </p:nvPicPr>
        <p:blipFill>
          <a:blip r:embed="rId7"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4154" y="6359638"/>
            <a:ext cx="474988" cy="474988"/>
          </a:xfrm>
          <a:prstGeom prst="rect">
            <a:avLst/>
          </a:prstGeom>
        </p:spPr>
      </p:pic>
    </p:spTree>
    <p:extLst>
      <p:ext uri="{BB962C8B-B14F-4D97-AF65-F5344CB8AC3E}">
        <p14:creationId xmlns:p14="http://schemas.microsoft.com/office/powerpoint/2010/main" val="2711178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1" name="ZoneTexte 10"/>
          <p:cNvSpPr txBox="1"/>
          <p:nvPr/>
        </p:nvSpPr>
        <p:spPr>
          <a:xfrm>
            <a:off x="497705" y="1199814"/>
            <a:ext cx="10569463" cy="954107"/>
          </a:xfrm>
          <a:prstGeom prst="rect">
            <a:avLst/>
          </a:prstGeom>
          <a:noFill/>
        </p:spPr>
        <p:txBody>
          <a:bodyPr wrap="square" rtlCol="0">
            <a:spAutoFit/>
          </a:bodyPr>
          <a:lstStyle/>
          <a:p>
            <a:r>
              <a:rPr lang="fr-FR" sz="2800" b="1" i="1" u="sng" dirty="0" smtClean="0">
                <a:solidFill>
                  <a:srgbClr val="FF0000"/>
                </a:solidFill>
              </a:rPr>
              <a:t>Objectif </a:t>
            </a:r>
            <a:r>
              <a:rPr lang="fr-FR" sz="2800" b="1" i="1" dirty="0" smtClean="0">
                <a:solidFill>
                  <a:srgbClr val="FF0000"/>
                </a:solidFill>
              </a:rPr>
              <a:t>: </a:t>
            </a:r>
            <a:r>
              <a:rPr lang="fr-FR" sz="2800" b="1" dirty="0" smtClean="0">
                <a:solidFill>
                  <a:srgbClr val="002060"/>
                </a:solidFill>
              </a:rPr>
              <a:t>Associé </a:t>
            </a:r>
            <a:r>
              <a:rPr lang="fr-FR" sz="2800" b="1" dirty="0">
                <a:solidFill>
                  <a:srgbClr val="002060"/>
                </a:solidFill>
              </a:rPr>
              <a:t>des carottiers </a:t>
            </a:r>
            <a:r>
              <a:rPr lang="fr-FR" sz="2800" b="1" dirty="0" smtClean="0">
                <a:solidFill>
                  <a:srgbClr val="002060"/>
                </a:solidFill>
              </a:rPr>
              <a:t>à des </a:t>
            </a:r>
            <a:r>
              <a:rPr lang="fr-FR" sz="2800" b="1" dirty="0">
                <a:solidFill>
                  <a:srgbClr val="002060"/>
                </a:solidFill>
              </a:rPr>
              <a:t>« </a:t>
            </a:r>
            <a:r>
              <a:rPr lang="fr-FR" sz="2800" b="1" dirty="0" err="1">
                <a:solidFill>
                  <a:srgbClr val="002060"/>
                </a:solidFill>
              </a:rPr>
              <a:t>Runs</a:t>
            </a:r>
            <a:r>
              <a:rPr lang="fr-FR" sz="2800" b="1" dirty="0">
                <a:solidFill>
                  <a:srgbClr val="002060"/>
                </a:solidFill>
              </a:rPr>
              <a:t> </a:t>
            </a:r>
            <a:r>
              <a:rPr lang="fr-FR" sz="2800" b="1" dirty="0" smtClean="0">
                <a:solidFill>
                  <a:srgbClr val="002060"/>
                </a:solidFill>
              </a:rPr>
              <a:t>» </a:t>
            </a:r>
          </a:p>
          <a:p>
            <a:r>
              <a:rPr lang="fr-FR" sz="2800" b="1" dirty="0" smtClean="0">
                <a:solidFill>
                  <a:srgbClr val="FF0000"/>
                </a:solidFill>
                <a:sym typeface="Wingdings" panose="05000000000000000000" pitchFamily="2" charset="2"/>
              </a:rPr>
              <a:t> </a:t>
            </a:r>
            <a:r>
              <a:rPr lang="fr-FR" sz="2800" b="1" dirty="0" smtClean="0">
                <a:solidFill>
                  <a:srgbClr val="FF0000"/>
                </a:solidFill>
              </a:rPr>
              <a:t> qualité et traçabilité des métadonnées de forage</a:t>
            </a:r>
          </a:p>
        </p:txBody>
      </p:sp>
      <p:sp>
        <p:nvSpPr>
          <p:cNvPr id="12" name="ZoneTexte 11"/>
          <p:cNvSpPr txBox="1"/>
          <p:nvPr/>
        </p:nvSpPr>
        <p:spPr>
          <a:xfrm>
            <a:off x="1055440" y="2503707"/>
            <a:ext cx="11136560" cy="1200329"/>
          </a:xfrm>
          <a:prstGeom prst="rect">
            <a:avLst/>
          </a:prstGeom>
          <a:noFill/>
        </p:spPr>
        <p:txBody>
          <a:bodyPr wrap="square" rtlCol="0">
            <a:spAutoFit/>
          </a:bodyPr>
          <a:lstStyle/>
          <a:p>
            <a:r>
              <a:rPr lang="fr-FR" sz="2400" b="1" dirty="0" smtClean="0">
                <a:solidFill>
                  <a:srgbClr val="002060"/>
                </a:solidFill>
              </a:rPr>
              <a:t>Comment créer une collection </a:t>
            </a:r>
            <a:r>
              <a:rPr lang="fr-FR" sz="2400" b="1" dirty="0">
                <a:solidFill>
                  <a:srgbClr val="002060"/>
                </a:solidFill>
              </a:rPr>
              <a:t>d’outils </a:t>
            </a:r>
            <a:r>
              <a:rPr lang="fr-FR" sz="2400" b="1" dirty="0" smtClean="0">
                <a:solidFill>
                  <a:srgbClr val="002060"/>
                </a:solidFill>
              </a:rPr>
              <a:t> ?  </a:t>
            </a:r>
          </a:p>
          <a:p>
            <a:r>
              <a:rPr lang="fr-FR" sz="2400" b="1" dirty="0" smtClean="0">
                <a:solidFill>
                  <a:srgbClr val="002060"/>
                </a:solidFill>
              </a:rPr>
              <a:t>1. </a:t>
            </a:r>
            <a:r>
              <a:rPr lang="fr-FR" sz="2400" dirty="0" smtClean="0">
                <a:solidFill>
                  <a:srgbClr val="002060"/>
                </a:solidFill>
              </a:rPr>
              <a:t>« </a:t>
            </a:r>
            <a:r>
              <a:rPr lang="fr-FR" sz="2400" u="sng" dirty="0" smtClean="0">
                <a:solidFill>
                  <a:srgbClr val="002060"/>
                </a:solidFill>
              </a:rPr>
              <a:t>carottiers &amp; modules »</a:t>
            </a:r>
            <a:r>
              <a:rPr lang="fr-FR" sz="2400" dirty="0" smtClean="0">
                <a:solidFill>
                  <a:srgbClr val="002060"/>
                </a:solidFill>
              </a:rPr>
              <a:t> et </a:t>
            </a:r>
            <a:r>
              <a:rPr lang="fr-FR" sz="2400" b="1" dirty="0" smtClean="0">
                <a:solidFill>
                  <a:srgbClr val="002060"/>
                </a:solidFill>
              </a:rPr>
              <a:t>2.</a:t>
            </a:r>
            <a:r>
              <a:rPr lang="fr-FR" sz="2400" dirty="0" smtClean="0">
                <a:solidFill>
                  <a:srgbClr val="002060"/>
                </a:solidFill>
              </a:rPr>
              <a:t> faire des </a:t>
            </a:r>
            <a:r>
              <a:rPr lang="fr-FR" sz="2400" b="1" u="sng" dirty="0" smtClean="0">
                <a:solidFill>
                  <a:srgbClr val="002060"/>
                </a:solidFill>
              </a:rPr>
              <a:t>configurations » pour le prélèvement de </a:t>
            </a:r>
            <a:r>
              <a:rPr lang="fr-FR" sz="2400" b="1" u="sng" dirty="0" err="1" smtClean="0">
                <a:solidFill>
                  <a:srgbClr val="002060"/>
                </a:solidFill>
              </a:rPr>
              <a:t>Run</a:t>
            </a:r>
            <a:r>
              <a:rPr lang="fr-FR" sz="2400" dirty="0" smtClean="0">
                <a:solidFill>
                  <a:srgbClr val="002060"/>
                </a:solidFill>
              </a:rPr>
              <a:t>  pour l’alimentation le référentiel synchronisé au </a:t>
            </a:r>
            <a:r>
              <a:rPr lang="fr-FR" sz="2400" dirty="0" err="1" smtClean="0">
                <a:solidFill>
                  <a:srgbClr val="002060"/>
                </a:solidFill>
              </a:rPr>
              <a:t>Corebook</a:t>
            </a:r>
            <a:r>
              <a:rPr lang="fr-FR" sz="2400" dirty="0" smtClean="0">
                <a:solidFill>
                  <a:srgbClr val="002060"/>
                </a:solidFill>
              </a:rPr>
              <a:t> : </a:t>
            </a:r>
          </a:p>
        </p:txBody>
      </p:sp>
      <p:pic>
        <p:nvPicPr>
          <p:cNvPr id="14" name="Imag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214" y="-49580"/>
            <a:ext cx="1444914" cy="1459120"/>
          </a:xfrm>
          <a:prstGeom prst="rect">
            <a:avLst/>
          </a:prstGeom>
        </p:spPr>
      </p:pic>
      <p:sp>
        <p:nvSpPr>
          <p:cNvPr id="15" name="Titre 1"/>
          <p:cNvSpPr txBox="1">
            <a:spLocks/>
          </p:cNvSpPr>
          <p:nvPr/>
        </p:nvSpPr>
        <p:spPr>
          <a:xfrm>
            <a:off x="1775521" y="263623"/>
            <a:ext cx="10416480" cy="8327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fr-FR" sz="4000" b="1" u="sng" dirty="0">
                <a:solidFill>
                  <a:srgbClr val="0070C0"/>
                </a:solidFill>
              </a:rPr>
              <a:t>Cyber-</a:t>
            </a:r>
            <a:r>
              <a:rPr lang="fr-FR" sz="4000" b="1" u="sng" dirty="0" err="1">
                <a:solidFill>
                  <a:srgbClr val="0070C0"/>
                </a:solidFill>
              </a:rPr>
              <a:t>carothèque</a:t>
            </a:r>
            <a:r>
              <a:rPr lang="fr-FR" sz="4000" b="1" u="sng" dirty="0">
                <a:solidFill>
                  <a:srgbClr val="0070C0"/>
                </a:solidFill>
              </a:rPr>
              <a:t> nationale &amp; </a:t>
            </a:r>
            <a:r>
              <a:rPr lang="fr-FR" sz="4000" b="1" u="sng" dirty="0" err="1" smtClean="0">
                <a:solidFill>
                  <a:srgbClr val="0070C0"/>
                </a:solidFill>
              </a:rPr>
              <a:t>Corebook</a:t>
            </a:r>
            <a:endParaRPr lang="fr-FR" sz="3600" u="sng" dirty="0">
              <a:solidFill>
                <a:schemeClr val="accent1">
                  <a:lumMod val="75000"/>
                </a:schemeClr>
              </a:solidFill>
            </a:endParaRPr>
          </a:p>
        </p:txBody>
      </p:sp>
      <p:pic>
        <p:nvPicPr>
          <p:cNvPr id="16" name="Image 15"/>
          <p:cNvPicPr>
            <a:picLocks noChangeAspect="1"/>
          </p:cNvPicPr>
          <p:nvPr/>
        </p:nvPicPr>
        <p:blipFill>
          <a:blip r:embed="rId3"/>
          <a:stretch>
            <a:fillRect/>
          </a:stretch>
        </p:blipFill>
        <p:spPr>
          <a:xfrm>
            <a:off x="234852" y="2618912"/>
            <a:ext cx="736434" cy="604927"/>
          </a:xfrm>
          <a:prstGeom prst="rect">
            <a:avLst/>
          </a:prstGeom>
        </p:spPr>
      </p:pic>
      <p:sp>
        <p:nvSpPr>
          <p:cNvPr id="13" name="ZoneTexte 12"/>
          <p:cNvSpPr txBox="1"/>
          <p:nvPr/>
        </p:nvSpPr>
        <p:spPr>
          <a:xfrm>
            <a:off x="395093" y="4029111"/>
            <a:ext cx="7920880" cy="2215991"/>
          </a:xfrm>
          <a:prstGeom prst="rect">
            <a:avLst/>
          </a:prstGeom>
          <a:solidFill>
            <a:schemeClr val="accent6">
              <a:lumMod val="40000"/>
              <a:lumOff val="60000"/>
            </a:schemeClr>
          </a:solidFill>
          <a:effectLst>
            <a:outerShdw blurRad="50800" dist="38100" dir="5400000" algn="t" rotWithShape="0">
              <a:prstClr val="black">
                <a:alpha val="40000"/>
              </a:prstClr>
            </a:outerShdw>
          </a:effectLst>
        </p:spPr>
        <p:txBody>
          <a:bodyPr wrap="square" rtlCol="0">
            <a:spAutoFit/>
          </a:bodyPr>
          <a:lstStyle/>
          <a:p>
            <a:pPr marL="342900" indent="-342900">
              <a:buFont typeface="Wingdings" panose="05000000000000000000" pitchFamily="2" charset="2"/>
              <a:buChar char="ü"/>
            </a:pPr>
            <a:r>
              <a:rPr lang="fr-FR" sz="2400" b="1" u="sng" dirty="0" smtClean="0">
                <a:solidFill>
                  <a:srgbClr val="002060"/>
                </a:solidFill>
              </a:rPr>
              <a:t>Mesurer physiquement </a:t>
            </a:r>
            <a:r>
              <a:rPr lang="fr-FR" sz="2400" dirty="0" smtClean="0">
                <a:solidFill>
                  <a:srgbClr val="002060"/>
                </a:solidFill>
              </a:rPr>
              <a:t>vos carottiers et modules (</a:t>
            </a:r>
            <a:r>
              <a:rPr lang="fr-FR" sz="2400" dirty="0" err="1" smtClean="0">
                <a:solidFill>
                  <a:srgbClr val="002060"/>
                </a:solidFill>
              </a:rPr>
              <a:t>Core</a:t>
            </a:r>
            <a:r>
              <a:rPr lang="fr-FR" sz="2400" dirty="0" smtClean="0">
                <a:solidFill>
                  <a:srgbClr val="002060"/>
                </a:solidFill>
              </a:rPr>
              <a:t>-catcher – Trousse </a:t>
            </a:r>
            <a:r>
              <a:rPr lang="fr-FR" sz="2400" dirty="0">
                <a:solidFill>
                  <a:srgbClr val="002060"/>
                </a:solidFill>
              </a:rPr>
              <a:t>coupante </a:t>
            </a:r>
            <a:r>
              <a:rPr lang="fr-FR" sz="2400" dirty="0" smtClean="0">
                <a:solidFill>
                  <a:srgbClr val="002060"/>
                </a:solidFill>
              </a:rPr>
              <a:t>– Couronne)  </a:t>
            </a:r>
          </a:p>
          <a:p>
            <a:pPr algn="r"/>
            <a:r>
              <a:rPr lang="fr-FR" i="1" dirty="0" smtClean="0">
                <a:solidFill>
                  <a:srgbClr val="002060"/>
                </a:solidFill>
              </a:rPr>
              <a:t>(</a:t>
            </a:r>
            <a:r>
              <a:rPr lang="fr-FR" b="1" i="1" u="sng" dirty="0" smtClean="0">
                <a:solidFill>
                  <a:srgbClr val="002060"/>
                </a:solidFill>
              </a:rPr>
              <a:t>conseil</a:t>
            </a:r>
            <a:r>
              <a:rPr lang="fr-FR" i="1" dirty="0" smtClean="0">
                <a:solidFill>
                  <a:srgbClr val="002060"/>
                </a:solidFill>
              </a:rPr>
              <a:t> : prendre des photos)</a:t>
            </a:r>
          </a:p>
          <a:p>
            <a:pPr marL="342900" indent="-342900">
              <a:buFont typeface="Wingdings" panose="05000000000000000000" pitchFamily="2" charset="2"/>
              <a:buChar char="ü"/>
            </a:pPr>
            <a:r>
              <a:rPr lang="fr-FR" sz="2400" b="1" u="sng" dirty="0" smtClean="0">
                <a:solidFill>
                  <a:srgbClr val="002060"/>
                </a:solidFill>
              </a:rPr>
              <a:t>Schématiser </a:t>
            </a:r>
            <a:r>
              <a:rPr lang="fr-FR" sz="2400" b="1" dirty="0" smtClean="0">
                <a:solidFill>
                  <a:srgbClr val="002060"/>
                </a:solidFill>
              </a:rPr>
              <a:t>vos différentes « configurations » outils</a:t>
            </a:r>
          </a:p>
          <a:p>
            <a:pPr marL="342900" indent="-342900">
              <a:buFont typeface="Wingdings" panose="05000000000000000000" pitchFamily="2" charset="2"/>
              <a:buChar char="ü"/>
            </a:pPr>
            <a:endParaRPr lang="fr-FR" sz="2400" b="1" dirty="0" smtClean="0">
              <a:solidFill>
                <a:srgbClr val="002060"/>
              </a:solidFill>
            </a:endParaRPr>
          </a:p>
          <a:p>
            <a:pPr marL="342900" indent="-342900">
              <a:buFont typeface="Wingdings" panose="05000000000000000000" pitchFamily="2" charset="2"/>
              <a:buChar char="ü"/>
            </a:pPr>
            <a:r>
              <a:rPr lang="fr-FR" sz="2400" b="1" u="sng" dirty="0" smtClean="0">
                <a:solidFill>
                  <a:srgbClr val="002060"/>
                </a:solidFill>
              </a:rPr>
              <a:t>Déclarer</a:t>
            </a:r>
            <a:r>
              <a:rPr lang="fr-FR" sz="2400" b="1" dirty="0" smtClean="0">
                <a:solidFill>
                  <a:srgbClr val="002060"/>
                </a:solidFill>
              </a:rPr>
              <a:t> vos modules &amp; variables </a:t>
            </a:r>
            <a:r>
              <a:rPr lang="fr-FR" sz="2400" dirty="0" smtClean="0">
                <a:solidFill>
                  <a:srgbClr val="002060"/>
                </a:solidFill>
              </a:rPr>
              <a:t>à partir du portail</a:t>
            </a:r>
          </a:p>
        </p:txBody>
      </p:sp>
      <p:grpSp>
        <p:nvGrpSpPr>
          <p:cNvPr id="4" name="Groupe 3"/>
          <p:cNvGrpSpPr/>
          <p:nvPr/>
        </p:nvGrpSpPr>
        <p:grpSpPr>
          <a:xfrm>
            <a:off x="10776520" y="5182568"/>
            <a:ext cx="957965" cy="591442"/>
            <a:chOff x="10978943" y="5745839"/>
            <a:chExt cx="955230" cy="751347"/>
          </a:xfrm>
        </p:grpSpPr>
        <p:pic>
          <p:nvPicPr>
            <p:cNvPr id="5" name="Image 4"/>
            <p:cNvPicPr>
              <a:picLocks noChangeAspect="1"/>
            </p:cNvPicPr>
            <p:nvPr/>
          </p:nvPicPr>
          <p:blipFill>
            <a:blip r:embed="rId4">
              <a:clrChange>
                <a:clrFrom>
                  <a:srgbClr val="D7D7D7"/>
                </a:clrFrom>
                <a:clrTo>
                  <a:srgbClr val="D7D7D7">
                    <a:alpha val="0"/>
                  </a:srgbClr>
                </a:clrTo>
              </a:clrChange>
              <a:grayscl/>
            </a:blip>
            <a:stretch>
              <a:fillRect/>
            </a:stretch>
          </p:blipFill>
          <p:spPr>
            <a:xfrm>
              <a:off x="10978943" y="5745839"/>
              <a:ext cx="955230" cy="751347"/>
            </a:xfrm>
            <a:prstGeom prst="rect">
              <a:avLst/>
            </a:prstGeom>
          </p:spPr>
        </p:pic>
        <p:sp>
          <p:nvSpPr>
            <p:cNvPr id="6" name="ZoneTexte 5"/>
            <p:cNvSpPr txBox="1"/>
            <p:nvPr/>
          </p:nvSpPr>
          <p:spPr>
            <a:xfrm>
              <a:off x="11120459" y="5917731"/>
              <a:ext cx="809625" cy="261610"/>
            </a:xfrm>
            <a:prstGeom prst="rect">
              <a:avLst/>
            </a:prstGeom>
            <a:noFill/>
          </p:spPr>
          <p:txBody>
            <a:bodyPr wrap="square" rtlCol="0">
              <a:spAutoFit/>
            </a:bodyPr>
            <a:lstStyle/>
            <a:p>
              <a:r>
                <a:rPr lang="fr-FR" sz="1100" b="1" dirty="0" err="1" smtClean="0">
                  <a:solidFill>
                    <a:schemeClr val="accent1"/>
                  </a:solidFill>
                </a:rPr>
                <a:t>Corebook</a:t>
              </a:r>
              <a:endParaRPr lang="fr-FR" sz="1100" b="1" dirty="0">
                <a:solidFill>
                  <a:schemeClr val="accent1"/>
                </a:solidFill>
              </a:endParaRPr>
            </a:p>
          </p:txBody>
        </p:sp>
      </p:grpSp>
      <p:grpSp>
        <p:nvGrpSpPr>
          <p:cNvPr id="7" name="Groupe 6"/>
          <p:cNvGrpSpPr/>
          <p:nvPr/>
        </p:nvGrpSpPr>
        <p:grpSpPr>
          <a:xfrm>
            <a:off x="8648774" y="4876825"/>
            <a:ext cx="2020489" cy="1088036"/>
            <a:chOff x="4867003" y="2909839"/>
            <a:chExt cx="3233906" cy="1832854"/>
          </a:xfrm>
        </p:grpSpPr>
        <p:pic>
          <p:nvPicPr>
            <p:cNvPr id="8" name="Picture 4" descr="https://encrypted-tbn0.gstatic.com/images?q=tbn:ANd9GcQL85M9iTLnIZ56-O7WsVDK5TWZGhSEdXdI1ebY7Nq0e587kPAd"/>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6">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flipH="1">
              <a:off x="4867003" y="2909839"/>
              <a:ext cx="3233906" cy="1832854"/>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568167" y="3305756"/>
              <a:ext cx="2293581" cy="622159"/>
            </a:xfrm>
            <a:prstGeom prst="rect">
              <a:avLst/>
            </a:prstGeom>
            <a:noFill/>
          </p:spPr>
          <p:txBody>
            <a:bodyPr wrap="square" rtlCol="0">
              <a:spAutoFit/>
            </a:bodyPr>
            <a:lstStyle/>
            <a:p>
              <a:r>
                <a:rPr lang="fr-FR" b="1" dirty="0" err="1" smtClean="0">
                  <a:solidFill>
                    <a:srgbClr val="FF0000"/>
                  </a:solidFill>
                </a:rPr>
                <a:t>Referentiel</a:t>
              </a:r>
              <a:endParaRPr lang="fr-FR" b="1" dirty="0">
                <a:solidFill>
                  <a:srgbClr val="FF0000"/>
                </a:solidFill>
              </a:endParaRPr>
            </a:p>
          </p:txBody>
        </p:sp>
      </p:grpSp>
      <p:pic>
        <p:nvPicPr>
          <p:cNvPr id="10" name="Image 9"/>
          <p:cNvPicPr>
            <a:picLocks noChangeAspect="1"/>
          </p:cNvPicPr>
          <p:nvPr/>
        </p:nvPicPr>
        <p:blipFill>
          <a:blip r:embed="rId7">
            <a:clrChange>
              <a:clrFrom>
                <a:srgbClr val="FFFFFF"/>
              </a:clrFrom>
              <a:clrTo>
                <a:srgbClr val="FFFFFF">
                  <a:alpha val="0"/>
                </a:srgbClr>
              </a:clrTo>
            </a:clrChange>
            <a:biLevel thresh="75000"/>
          </a:blip>
          <a:stretch>
            <a:fillRect/>
          </a:stretch>
        </p:blipFill>
        <p:spPr>
          <a:xfrm>
            <a:off x="10433008" y="4787189"/>
            <a:ext cx="543907" cy="543907"/>
          </a:xfrm>
          <a:prstGeom prst="rect">
            <a:avLst/>
          </a:prstGeom>
        </p:spPr>
      </p:pic>
      <p:sp>
        <p:nvSpPr>
          <p:cNvPr id="17" name="Titre 1"/>
          <p:cNvSpPr txBox="1">
            <a:spLocks/>
          </p:cNvSpPr>
          <p:nvPr/>
        </p:nvSpPr>
        <p:spPr>
          <a:xfrm>
            <a:off x="5076245" y="6525344"/>
            <a:ext cx="5019264" cy="262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Présentation du projet – mai 2019 v1 – Cécile Pignol (EDYTEM UMR5204) </a:t>
            </a:r>
            <a:endParaRPr lang="fr-FR" sz="1200" dirty="0">
              <a:solidFill>
                <a:schemeClr val="bg1">
                  <a:lumMod val="50000"/>
                </a:schemeClr>
              </a:solidFill>
            </a:endParaRPr>
          </a:p>
        </p:txBody>
      </p:sp>
      <p:pic>
        <p:nvPicPr>
          <p:cNvPr id="18" name="Image 17"/>
          <p:cNvPicPr>
            <a:picLocks noChangeAspect="1"/>
          </p:cNvPicPr>
          <p:nvPr/>
        </p:nvPicPr>
        <p:blipFill>
          <a:blip r:embed="rId8"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4154" y="6359638"/>
            <a:ext cx="474988" cy="474988"/>
          </a:xfrm>
          <a:prstGeom prst="rect">
            <a:avLst/>
          </a:prstGeom>
        </p:spPr>
      </p:pic>
    </p:spTree>
    <p:extLst>
      <p:ext uri="{BB962C8B-B14F-4D97-AF65-F5344CB8AC3E}">
        <p14:creationId xmlns:p14="http://schemas.microsoft.com/office/powerpoint/2010/main" val="99978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3" name="Rectangle avec coin arrondi 72"/>
          <p:cNvSpPr/>
          <p:nvPr/>
        </p:nvSpPr>
        <p:spPr>
          <a:xfrm flipH="1">
            <a:off x="6170598" y="1383183"/>
            <a:ext cx="5866632" cy="5269870"/>
          </a:xfrm>
          <a:prstGeom prst="round1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avec coin arrondi 65"/>
          <p:cNvSpPr/>
          <p:nvPr/>
        </p:nvSpPr>
        <p:spPr>
          <a:xfrm>
            <a:off x="176616" y="1383183"/>
            <a:ext cx="5797878" cy="5269870"/>
          </a:xfrm>
          <a:prstGeom prst="round1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p:cNvSpPr>
            <a:spLocks noGrp="1"/>
          </p:cNvSpPr>
          <p:nvPr>
            <p:ph type="title"/>
          </p:nvPr>
        </p:nvSpPr>
        <p:spPr>
          <a:xfrm>
            <a:off x="1396940" y="19671"/>
            <a:ext cx="10747086" cy="942155"/>
          </a:xfrm>
        </p:spPr>
        <p:txBody>
          <a:bodyPr>
            <a:normAutofit/>
          </a:bodyPr>
          <a:lstStyle/>
          <a:p>
            <a:r>
              <a:rPr lang="fr-FR" b="1" u="sng" dirty="0" smtClean="0">
                <a:solidFill>
                  <a:srgbClr val="0070C0"/>
                </a:solidFill>
              </a:rPr>
              <a:t>Modélisation des carottiers</a:t>
            </a:r>
            <a:r>
              <a:rPr lang="fr-FR" b="1" dirty="0" smtClean="0">
                <a:solidFill>
                  <a:srgbClr val="0070C0"/>
                </a:solidFill>
              </a:rPr>
              <a:t> </a:t>
            </a:r>
            <a:r>
              <a:rPr lang="fr-FR" sz="3200" i="1" dirty="0" smtClean="0">
                <a:solidFill>
                  <a:srgbClr val="0070C0"/>
                </a:solidFill>
              </a:rPr>
              <a:t>(avec ou sans « Piston»)</a:t>
            </a:r>
            <a:endParaRPr lang="fr-FR" sz="2800" i="1" dirty="0">
              <a:solidFill>
                <a:srgbClr val="FF0000"/>
              </a:solidFill>
            </a:endParaRPr>
          </a:p>
        </p:txBody>
      </p:sp>
      <p:pic>
        <p:nvPicPr>
          <p:cNvPr id="19" name="Imag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90360"/>
            <a:ext cx="1171548" cy="1183066"/>
          </a:xfrm>
          <a:prstGeom prst="rect">
            <a:avLst/>
          </a:prstGeom>
        </p:spPr>
      </p:pic>
      <p:sp>
        <p:nvSpPr>
          <p:cNvPr id="22" name="Rectangle 21"/>
          <p:cNvSpPr/>
          <p:nvPr/>
        </p:nvSpPr>
        <p:spPr>
          <a:xfrm>
            <a:off x="1171548" y="2222246"/>
            <a:ext cx="616689" cy="3062177"/>
          </a:xfrm>
          <a:prstGeom prst="rect">
            <a:avLst/>
          </a:prstGeom>
          <a:solidFill>
            <a:schemeClr val="bg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628775" y="3201255"/>
            <a:ext cx="953755" cy="276999"/>
          </a:xfrm>
          <a:prstGeom prst="rect">
            <a:avLst/>
          </a:prstGeom>
          <a:noFill/>
        </p:spPr>
        <p:txBody>
          <a:bodyPr wrap="square" rtlCol="0">
            <a:spAutoFit/>
          </a:bodyPr>
          <a:lstStyle/>
          <a:p>
            <a:pPr algn="ctr"/>
            <a:r>
              <a:rPr lang="fr-FR" sz="1200" b="1" dirty="0" smtClean="0">
                <a:solidFill>
                  <a:srgbClr val="FF0000"/>
                </a:solidFill>
              </a:rPr>
              <a:t>(Ø)</a:t>
            </a:r>
            <a:endParaRPr lang="fr-FR" sz="1200" b="1" dirty="0">
              <a:solidFill>
                <a:srgbClr val="FF0000"/>
              </a:solidFill>
            </a:endParaRPr>
          </a:p>
        </p:txBody>
      </p:sp>
      <p:sp>
        <p:nvSpPr>
          <p:cNvPr id="25" name="Trapèze 24"/>
          <p:cNvSpPr/>
          <p:nvPr/>
        </p:nvSpPr>
        <p:spPr>
          <a:xfrm flipV="1">
            <a:off x="1208761" y="5411463"/>
            <a:ext cx="542261" cy="360311"/>
          </a:xfrm>
          <a:prstGeom prst="trapezoi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isocèle 25"/>
          <p:cNvSpPr/>
          <p:nvPr/>
        </p:nvSpPr>
        <p:spPr>
          <a:xfrm flipV="1">
            <a:off x="1533140" y="5972605"/>
            <a:ext cx="287079" cy="37248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apèze 27"/>
          <p:cNvSpPr/>
          <p:nvPr/>
        </p:nvSpPr>
        <p:spPr>
          <a:xfrm flipV="1">
            <a:off x="983432" y="5967277"/>
            <a:ext cx="404037" cy="186244"/>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571870" y="3168699"/>
            <a:ext cx="2529248" cy="369332"/>
          </a:xfrm>
          <a:prstGeom prst="rect">
            <a:avLst/>
          </a:prstGeom>
          <a:noFill/>
        </p:spPr>
        <p:txBody>
          <a:bodyPr wrap="square" rtlCol="0">
            <a:spAutoFit/>
          </a:bodyPr>
          <a:lstStyle/>
          <a:p>
            <a:r>
              <a:rPr lang="fr-FR" dirty="0" smtClean="0"/>
              <a:t>Tube / Lance du carottier</a:t>
            </a:r>
            <a:endParaRPr lang="fr-FR" dirty="0"/>
          </a:p>
        </p:txBody>
      </p:sp>
      <p:sp>
        <p:nvSpPr>
          <p:cNvPr id="30" name="ZoneTexte 29"/>
          <p:cNvSpPr txBox="1"/>
          <p:nvPr/>
        </p:nvSpPr>
        <p:spPr>
          <a:xfrm>
            <a:off x="2557504" y="5011992"/>
            <a:ext cx="3409507" cy="553998"/>
          </a:xfrm>
          <a:prstGeom prst="rect">
            <a:avLst/>
          </a:prstGeom>
          <a:noFill/>
        </p:spPr>
        <p:txBody>
          <a:bodyPr wrap="square" rtlCol="0">
            <a:spAutoFit/>
          </a:bodyPr>
          <a:lstStyle/>
          <a:p>
            <a:r>
              <a:rPr lang="fr-FR" dirty="0" smtClean="0"/>
              <a:t>L’extracteur / </a:t>
            </a:r>
            <a:r>
              <a:rPr lang="fr-FR" dirty="0" err="1" smtClean="0"/>
              <a:t>Core</a:t>
            </a:r>
            <a:r>
              <a:rPr lang="fr-FR" dirty="0" smtClean="0"/>
              <a:t>-Catcher </a:t>
            </a:r>
          </a:p>
          <a:p>
            <a:r>
              <a:rPr lang="fr-FR" sz="1100" dirty="0"/>
              <a:t>(</a:t>
            </a:r>
            <a:r>
              <a:rPr lang="fr-FR" sz="1100" dirty="0" smtClean="0"/>
              <a:t>Peau d’Orange ; Sphincter ;…)</a:t>
            </a:r>
            <a:endParaRPr lang="fr-FR" sz="1100" dirty="0"/>
          </a:p>
        </p:txBody>
      </p:sp>
      <p:sp>
        <p:nvSpPr>
          <p:cNvPr id="31" name="ZoneTexte 30"/>
          <p:cNvSpPr txBox="1"/>
          <p:nvPr/>
        </p:nvSpPr>
        <p:spPr>
          <a:xfrm>
            <a:off x="2557504" y="5531303"/>
            <a:ext cx="3409507" cy="369332"/>
          </a:xfrm>
          <a:prstGeom prst="rect">
            <a:avLst/>
          </a:prstGeom>
          <a:noFill/>
        </p:spPr>
        <p:txBody>
          <a:bodyPr wrap="square" rtlCol="0">
            <a:spAutoFit/>
          </a:bodyPr>
          <a:lstStyle/>
          <a:p>
            <a:r>
              <a:rPr lang="fr-FR" dirty="0" smtClean="0"/>
              <a:t>La trousse coupante / Ogive</a:t>
            </a:r>
            <a:endParaRPr lang="fr-FR" dirty="0"/>
          </a:p>
        </p:txBody>
      </p:sp>
      <p:sp>
        <p:nvSpPr>
          <p:cNvPr id="32" name="ZoneTexte 31"/>
          <p:cNvSpPr txBox="1"/>
          <p:nvPr/>
        </p:nvSpPr>
        <p:spPr>
          <a:xfrm>
            <a:off x="1751022" y="6168646"/>
            <a:ext cx="4192343" cy="369332"/>
          </a:xfrm>
          <a:prstGeom prst="rect">
            <a:avLst/>
          </a:prstGeom>
          <a:noFill/>
        </p:spPr>
        <p:txBody>
          <a:bodyPr wrap="square" rtlCol="0">
            <a:spAutoFit/>
          </a:bodyPr>
          <a:lstStyle/>
          <a:p>
            <a:r>
              <a:rPr lang="fr-FR" dirty="0" smtClean="0"/>
              <a:t>La pointe </a:t>
            </a:r>
            <a:r>
              <a:rPr lang="fr-FR" sz="1100" dirty="0" smtClean="0"/>
              <a:t>(le plus souvent fixée au carottier = perte dans le trou)</a:t>
            </a:r>
            <a:endParaRPr lang="fr-FR" sz="1400" dirty="0"/>
          </a:p>
        </p:txBody>
      </p:sp>
      <p:sp>
        <p:nvSpPr>
          <p:cNvPr id="33" name="ZoneTexte 32"/>
          <p:cNvSpPr txBox="1"/>
          <p:nvPr/>
        </p:nvSpPr>
        <p:spPr>
          <a:xfrm>
            <a:off x="176616" y="6160393"/>
            <a:ext cx="1379398" cy="369332"/>
          </a:xfrm>
          <a:prstGeom prst="rect">
            <a:avLst/>
          </a:prstGeom>
          <a:noFill/>
        </p:spPr>
        <p:txBody>
          <a:bodyPr wrap="square" rtlCol="0">
            <a:spAutoFit/>
          </a:bodyPr>
          <a:lstStyle/>
          <a:p>
            <a:r>
              <a:rPr lang="fr-FR" dirty="0" smtClean="0"/>
              <a:t>La couronne</a:t>
            </a:r>
            <a:endParaRPr lang="fr-FR" dirty="0"/>
          </a:p>
        </p:txBody>
      </p:sp>
      <p:sp>
        <p:nvSpPr>
          <p:cNvPr id="34" name="ZoneTexte 33"/>
          <p:cNvSpPr txBox="1"/>
          <p:nvPr/>
        </p:nvSpPr>
        <p:spPr>
          <a:xfrm>
            <a:off x="116418" y="986587"/>
            <a:ext cx="6627654" cy="369332"/>
          </a:xfrm>
          <a:prstGeom prst="rect">
            <a:avLst/>
          </a:prstGeom>
          <a:noFill/>
        </p:spPr>
        <p:txBody>
          <a:bodyPr wrap="square" rtlCol="0">
            <a:spAutoFit/>
          </a:bodyPr>
          <a:lstStyle/>
          <a:p>
            <a:r>
              <a:rPr lang="fr-FR" b="1" dirty="0" smtClean="0">
                <a:solidFill>
                  <a:srgbClr val="0070C0"/>
                </a:solidFill>
              </a:rPr>
              <a:t>Variables d’un carottier, extracteur (</a:t>
            </a:r>
            <a:r>
              <a:rPr lang="fr-FR" b="1" dirty="0" err="1" smtClean="0">
                <a:solidFill>
                  <a:srgbClr val="0070C0"/>
                </a:solidFill>
              </a:rPr>
              <a:t>Core</a:t>
            </a:r>
            <a:r>
              <a:rPr lang="fr-FR" b="1" dirty="0" smtClean="0">
                <a:solidFill>
                  <a:srgbClr val="0070C0"/>
                </a:solidFill>
              </a:rPr>
              <a:t>-C) et trousse-coupante </a:t>
            </a:r>
            <a:endParaRPr lang="fr-FR" b="1" dirty="0">
              <a:solidFill>
                <a:srgbClr val="0070C0"/>
              </a:solidFill>
            </a:endParaRPr>
          </a:p>
        </p:txBody>
      </p:sp>
      <p:sp>
        <p:nvSpPr>
          <p:cNvPr id="21" name="Rectangle 20"/>
          <p:cNvSpPr/>
          <p:nvPr/>
        </p:nvSpPr>
        <p:spPr>
          <a:xfrm>
            <a:off x="1264166" y="2222245"/>
            <a:ext cx="433703" cy="30382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2600439" y="2222245"/>
            <a:ext cx="2280761" cy="369332"/>
          </a:xfrm>
          <a:prstGeom prst="rect">
            <a:avLst/>
          </a:prstGeom>
          <a:noFill/>
        </p:spPr>
        <p:txBody>
          <a:bodyPr wrap="square" rtlCol="0">
            <a:spAutoFit/>
          </a:bodyPr>
          <a:lstStyle/>
          <a:p>
            <a:r>
              <a:rPr lang="fr-FR" dirty="0" smtClean="0"/>
              <a:t>L’ensemble du piston</a:t>
            </a:r>
            <a:endParaRPr lang="fr-FR" dirty="0"/>
          </a:p>
        </p:txBody>
      </p:sp>
      <p:grpSp>
        <p:nvGrpSpPr>
          <p:cNvPr id="39" name="Groupe 38"/>
          <p:cNvGrpSpPr/>
          <p:nvPr/>
        </p:nvGrpSpPr>
        <p:grpSpPr>
          <a:xfrm rot="10800000">
            <a:off x="1329263" y="1790389"/>
            <a:ext cx="338609" cy="1227001"/>
            <a:chOff x="4027234" y="1930532"/>
            <a:chExt cx="338609" cy="1227001"/>
          </a:xfrm>
        </p:grpSpPr>
        <p:sp>
          <p:nvSpPr>
            <p:cNvPr id="36" name="Triangle isocèle 35"/>
            <p:cNvSpPr/>
            <p:nvPr/>
          </p:nvSpPr>
          <p:spPr>
            <a:xfrm>
              <a:off x="4027234" y="1930532"/>
              <a:ext cx="338609" cy="41815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4036465" y="2349567"/>
              <a:ext cx="325960" cy="3538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4161966" y="2508475"/>
              <a:ext cx="56766" cy="649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Trapèze 26"/>
          <p:cNvSpPr/>
          <p:nvPr/>
        </p:nvSpPr>
        <p:spPr>
          <a:xfrm flipV="1">
            <a:off x="1260231" y="5055814"/>
            <a:ext cx="437638" cy="516715"/>
          </a:xfrm>
          <a:prstGeom prst="trapezoid">
            <a:avLst/>
          </a:prstGeom>
          <a:solidFill>
            <a:schemeClr val="bg1">
              <a:lumMod val="75000"/>
              <a:alpha val="65000"/>
            </a:schemeClr>
          </a:solid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a:off x="2557504" y="3960897"/>
            <a:ext cx="1933703" cy="377233"/>
          </a:xfrm>
          <a:prstGeom prst="rect">
            <a:avLst/>
          </a:prstGeom>
          <a:noFill/>
        </p:spPr>
        <p:txBody>
          <a:bodyPr wrap="square" rtlCol="0">
            <a:spAutoFit/>
          </a:bodyPr>
          <a:lstStyle/>
          <a:p>
            <a:r>
              <a:rPr lang="fr-FR" dirty="0" smtClean="0"/>
              <a:t>Le liner (PVC, ALU)</a:t>
            </a:r>
            <a:endParaRPr lang="fr-FR" dirty="0"/>
          </a:p>
        </p:txBody>
      </p:sp>
      <p:cxnSp>
        <p:nvCxnSpPr>
          <p:cNvPr id="45" name="Connecteur droit 44"/>
          <p:cNvCxnSpPr/>
          <p:nvPr/>
        </p:nvCxnSpPr>
        <p:spPr>
          <a:xfrm flipV="1">
            <a:off x="1702250" y="4189276"/>
            <a:ext cx="863758" cy="30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Connecteur droit 47"/>
          <p:cNvCxnSpPr/>
          <p:nvPr/>
        </p:nvCxnSpPr>
        <p:spPr>
          <a:xfrm>
            <a:off x="1811097" y="3398437"/>
            <a:ext cx="75491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1562986" y="5706017"/>
            <a:ext cx="1003022"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a:off x="1483015" y="5352730"/>
            <a:ext cx="108299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4" name="Accolade fermante 63"/>
          <p:cNvSpPr/>
          <p:nvPr/>
        </p:nvSpPr>
        <p:spPr>
          <a:xfrm rot="5400000">
            <a:off x="1363062" y="5425953"/>
            <a:ext cx="186545" cy="9203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ZoneTexte 64"/>
          <p:cNvSpPr txBox="1"/>
          <p:nvPr/>
        </p:nvSpPr>
        <p:spPr>
          <a:xfrm>
            <a:off x="4046715" y="3996425"/>
            <a:ext cx="1804647" cy="307777"/>
          </a:xfrm>
          <a:prstGeom prst="rect">
            <a:avLst/>
          </a:prstGeom>
          <a:noFill/>
        </p:spPr>
        <p:txBody>
          <a:bodyPr wrap="square" rtlCol="0">
            <a:spAutoFit/>
          </a:bodyPr>
          <a:lstStyle/>
          <a:p>
            <a:pPr algn="ctr"/>
            <a:r>
              <a:rPr lang="fr-FR" sz="1400" i="1" dirty="0" smtClean="0"/>
              <a:t>Longueur max</a:t>
            </a:r>
            <a:endParaRPr lang="fr-FR" sz="1400" i="1" dirty="0">
              <a:latin typeface="Symbol" panose="05050102010706020507" pitchFamily="18" charset="2"/>
            </a:endParaRPr>
          </a:p>
        </p:txBody>
      </p:sp>
      <p:cxnSp>
        <p:nvCxnSpPr>
          <p:cNvPr id="67" name="Connecteur droit 66"/>
          <p:cNvCxnSpPr/>
          <p:nvPr/>
        </p:nvCxnSpPr>
        <p:spPr>
          <a:xfrm flipV="1">
            <a:off x="1562986" y="2448005"/>
            <a:ext cx="1003022" cy="660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6404774" y="980728"/>
            <a:ext cx="5719653" cy="369332"/>
          </a:xfrm>
          <a:prstGeom prst="rect">
            <a:avLst/>
          </a:prstGeom>
          <a:noFill/>
        </p:spPr>
        <p:txBody>
          <a:bodyPr wrap="square" rtlCol="0">
            <a:spAutoFit/>
          </a:bodyPr>
          <a:lstStyle/>
          <a:p>
            <a:pPr algn="r"/>
            <a:r>
              <a:rPr lang="fr-FR" b="1" dirty="0">
                <a:solidFill>
                  <a:srgbClr val="0070C0"/>
                </a:solidFill>
              </a:rPr>
              <a:t>Qu’est ce qu’une « </a:t>
            </a:r>
            <a:r>
              <a:rPr lang="fr-FR" b="1" dirty="0" smtClean="0">
                <a:solidFill>
                  <a:srgbClr val="0070C0"/>
                </a:solidFill>
              </a:rPr>
              <a:t>CONFIGURATION</a:t>
            </a:r>
            <a:r>
              <a:rPr lang="fr-FR" b="1" dirty="0">
                <a:solidFill>
                  <a:srgbClr val="0070C0"/>
                </a:solidFill>
              </a:rPr>
              <a:t> » </a:t>
            </a:r>
            <a:r>
              <a:rPr lang="fr-FR" b="1" dirty="0" smtClean="0">
                <a:solidFill>
                  <a:srgbClr val="0070C0"/>
                </a:solidFill>
              </a:rPr>
              <a:t>de carottier ?</a:t>
            </a:r>
            <a:endParaRPr lang="fr-FR" b="1" dirty="0">
              <a:solidFill>
                <a:srgbClr val="0070C0"/>
              </a:solidFill>
            </a:endParaRPr>
          </a:p>
        </p:txBody>
      </p:sp>
      <p:sp>
        <p:nvSpPr>
          <p:cNvPr id="74" name="ZoneTexte 73"/>
          <p:cNvSpPr txBox="1"/>
          <p:nvPr/>
        </p:nvSpPr>
        <p:spPr>
          <a:xfrm>
            <a:off x="6433611" y="2398133"/>
            <a:ext cx="4328800" cy="3323987"/>
          </a:xfrm>
          <a:prstGeom prst="rect">
            <a:avLst/>
          </a:prstGeom>
          <a:solidFill>
            <a:schemeClr val="accent1">
              <a:lumMod val="60000"/>
              <a:lumOff val="40000"/>
            </a:schemeClr>
          </a:solidFill>
        </p:spPr>
        <p:txBody>
          <a:bodyPr wrap="square" rtlCol="0">
            <a:spAutoFit/>
          </a:bodyPr>
          <a:lstStyle/>
          <a:p>
            <a:pPr algn="ctr"/>
            <a:r>
              <a:rPr lang="fr-FR" sz="2400" b="1" i="1" dirty="0">
                <a:solidFill>
                  <a:srgbClr val="D60093"/>
                </a:solidFill>
              </a:rPr>
              <a:t>C</a:t>
            </a:r>
            <a:r>
              <a:rPr lang="fr-FR" sz="2400" b="1" i="1" dirty="0" smtClean="0">
                <a:solidFill>
                  <a:srgbClr val="D60093"/>
                </a:solidFill>
              </a:rPr>
              <a:t>arottier </a:t>
            </a:r>
          </a:p>
          <a:p>
            <a:pPr algn="ctr"/>
            <a:r>
              <a:rPr lang="fr-FR" b="1" dirty="0" smtClean="0">
                <a:solidFill>
                  <a:srgbClr val="D60093"/>
                </a:solidFill>
              </a:rPr>
              <a:t>(Piston + Lance/Liner + pointe)</a:t>
            </a:r>
          </a:p>
          <a:p>
            <a:pPr algn="ctr"/>
            <a:r>
              <a:rPr lang="fr-FR" sz="2400" dirty="0" smtClean="0"/>
              <a:t> + </a:t>
            </a:r>
          </a:p>
          <a:p>
            <a:pPr algn="ctr"/>
            <a:r>
              <a:rPr lang="fr-FR" sz="2400" b="1" dirty="0" smtClean="0">
                <a:solidFill>
                  <a:srgbClr val="7030A0"/>
                </a:solidFill>
              </a:rPr>
              <a:t>Extracteur (</a:t>
            </a:r>
            <a:r>
              <a:rPr lang="fr-FR" sz="2400" b="1" dirty="0" err="1" smtClean="0">
                <a:solidFill>
                  <a:srgbClr val="7030A0"/>
                </a:solidFill>
              </a:rPr>
              <a:t>core</a:t>
            </a:r>
            <a:r>
              <a:rPr lang="fr-FR" sz="2400" b="1" dirty="0" smtClean="0">
                <a:solidFill>
                  <a:srgbClr val="7030A0"/>
                </a:solidFill>
              </a:rPr>
              <a:t>-catcher)</a:t>
            </a:r>
          </a:p>
          <a:p>
            <a:pPr algn="ctr"/>
            <a:r>
              <a:rPr lang="fr-FR" sz="1400" b="1" dirty="0" smtClean="0">
                <a:solidFill>
                  <a:srgbClr val="7030A0"/>
                </a:solidFill>
              </a:rPr>
              <a:t>Sphincter (SPH) / Peau d’Orange (PO)</a:t>
            </a:r>
            <a:r>
              <a:rPr lang="fr-FR" sz="2400" b="1" dirty="0" smtClean="0">
                <a:solidFill>
                  <a:srgbClr val="7030A0"/>
                </a:solidFill>
              </a:rPr>
              <a:t> </a:t>
            </a:r>
          </a:p>
          <a:p>
            <a:pPr algn="ctr"/>
            <a:r>
              <a:rPr lang="fr-FR" sz="2400" dirty="0" smtClean="0"/>
              <a:t>+ </a:t>
            </a:r>
          </a:p>
          <a:p>
            <a:pPr algn="ctr"/>
            <a:r>
              <a:rPr lang="fr-FR" sz="2400" b="1" dirty="0" smtClean="0">
                <a:solidFill>
                  <a:srgbClr val="30BD2D"/>
                </a:solidFill>
              </a:rPr>
              <a:t>Trousse Coupante (TC) / Ogive</a:t>
            </a:r>
          </a:p>
          <a:p>
            <a:pPr algn="ctr"/>
            <a:r>
              <a:rPr lang="fr-FR" sz="2400" dirty="0" smtClean="0"/>
              <a:t>+ </a:t>
            </a:r>
          </a:p>
          <a:p>
            <a:pPr algn="ctr"/>
            <a:r>
              <a:rPr lang="fr-FR" sz="2400" b="1" dirty="0" smtClean="0">
                <a:solidFill>
                  <a:srgbClr val="FFC000"/>
                </a:solidFill>
              </a:rPr>
              <a:t>Couronne</a:t>
            </a:r>
            <a:endParaRPr lang="fr-FR" sz="2400" b="1" dirty="0">
              <a:solidFill>
                <a:srgbClr val="FFC000"/>
              </a:solidFill>
            </a:endParaRPr>
          </a:p>
        </p:txBody>
      </p:sp>
      <p:sp>
        <p:nvSpPr>
          <p:cNvPr id="75" name="ZoneTexte 74"/>
          <p:cNvSpPr txBox="1"/>
          <p:nvPr/>
        </p:nvSpPr>
        <p:spPr>
          <a:xfrm>
            <a:off x="6312024" y="1623123"/>
            <a:ext cx="5215595" cy="707886"/>
          </a:xfrm>
          <a:prstGeom prst="rect">
            <a:avLst/>
          </a:prstGeom>
          <a:noFill/>
        </p:spPr>
        <p:txBody>
          <a:bodyPr wrap="none" rtlCol="0">
            <a:spAutoFit/>
          </a:bodyPr>
          <a:lstStyle/>
          <a:p>
            <a:pPr marL="342900" indent="-342900" algn="ctr">
              <a:buFont typeface="Wingdings" panose="05000000000000000000" pitchFamily="2" charset="2"/>
              <a:buChar char="è"/>
            </a:pPr>
            <a:r>
              <a:rPr lang="fr-FR" sz="2000" b="1" dirty="0" smtClean="0">
                <a:sym typeface="Wingdings" panose="05000000000000000000" pitchFamily="2" charset="2"/>
              </a:rPr>
              <a:t>Selon les carottiers, multitudes de v</a:t>
            </a:r>
            <a:r>
              <a:rPr lang="fr-FR" sz="2000" b="1" dirty="0" smtClean="0"/>
              <a:t>ariation </a:t>
            </a:r>
          </a:p>
          <a:p>
            <a:pPr algn="ctr"/>
            <a:r>
              <a:rPr lang="fr-FR" sz="2000" b="1" dirty="0" smtClean="0"/>
              <a:t>de ‘</a:t>
            </a:r>
            <a:r>
              <a:rPr lang="fr-FR" sz="2000" b="1" dirty="0" smtClean="0">
                <a:solidFill>
                  <a:srgbClr val="FF0000"/>
                </a:solidFill>
              </a:rPr>
              <a:t>Configuration</a:t>
            </a:r>
            <a:r>
              <a:rPr lang="fr-FR" sz="2000" b="1" dirty="0" smtClean="0"/>
              <a:t>’ autour de  : </a:t>
            </a:r>
            <a:endParaRPr lang="fr-FR" sz="2000" b="1" dirty="0"/>
          </a:p>
        </p:txBody>
      </p:sp>
      <p:sp>
        <p:nvSpPr>
          <p:cNvPr id="76" name="Accolade ouvrante 75"/>
          <p:cNvSpPr/>
          <p:nvPr/>
        </p:nvSpPr>
        <p:spPr>
          <a:xfrm flipH="1">
            <a:off x="10896535" y="2683562"/>
            <a:ext cx="268518" cy="2595850"/>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chemeClr val="accent1"/>
              </a:solidFill>
            </a:endParaRPr>
          </a:p>
        </p:txBody>
      </p:sp>
      <p:sp>
        <p:nvSpPr>
          <p:cNvPr id="77" name="Rectangle 76"/>
          <p:cNvSpPr/>
          <p:nvPr/>
        </p:nvSpPr>
        <p:spPr>
          <a:xfrm rot="5400000">
            <a:off x="10745547" y="3637731"/>
            <a:ext cx="1811265" cy="646331"/>
          </a:xfrm>
          <a:prstGeom prst="rect">
            <a:avLst/>
          </a:prstGeom>
        </p:spPr>
        <p:txBody>
          <a:bodyPr wrap="none">
            <a:spAutoFit/>
          </a:bodyPr>
          <a:lstStyle/>
          <a:p>
            <a:r>
              <a:rPr lang="fr-FR" b="1" dirty="0" smtClean="0">
                <a:solidFill>
                  <a:srgbClr val="FF0000"/>
                </a:solidFill>
              </a:rPr>
              <a:t>CONFIGURATION</a:t>
            </a:r>
          </a:p>
          <a:p>
            <a:r>
              <a:rPr lang="fr-FR" b="1" dirty="0" smtClean="0">
                <a:solidFill>
                  <a:schemeClr val="accent1"/>
                </a:solidFill>
              </a:rPr>
              <a:t> </a:t>
            </a:r>
            <a:r>
              <a:rPr lang="fr-FR" b="1" dirty="0" smtClean="0">
                <a:solidFill>
                  <a:srgbClr val="FF0000"/>
                </a:solidFill>
              </a:rPr>
              <a:t>DE CAROTTIER</a:t>
            </a:r>
            <a:endParaRPr lang="fr-FR" dirty="0">
              <a:solidFill>
                <a:srgbClr val="FF0000"/>
              </a:solidFill>
            </a:endParaRPr>
          </a:p>
        </p:txBody>
      </p:sp>
      <p:sp>
        <p:nvSpPr>
          <p:cNvPr id="78" name="Organigramme : Disque magnétique 77"/>
          <p:cNvSpPr/>
          <p:nvPr/>
        </p:nvSpPr>
        <p:spPr>
          <a:xfrm>
            <a:off x="1458203" y="1791744"/>
            <a:ext cx="85725" cy="25983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ZoneTexte 78"/>
          <p:cNvSpPr txBox="1"/>
          <p:nvPr/>
        </p:nvSpPr>
        <p:spPr>
          <a:xfrm rot="16200000">
            <a:off x="1114012" y="1564945"/>
            <a:ext cx="633507" cy="646331"/>
          </a:xfrm>
          <a:prstGeom prst="rect">
            <a:avLst/>
          </a:prstGeom>
          <a:noFill/>
          <a:ln>
            <a:noFill/>
          </a:ln>
        </p:spPr>
        <p:txBody>
          <a:bodyPr wrap="none" rtlCol="0">
            <a:spAutoFit/>
          </a:bodyPr>
          <a:lstStyle/>
          <a:p>
            <a:r>
              <a:rPr lang="fr-FR" sz="900" dirty="0" smtClean="0">
                <a:solidFill>
                  <a:schemeClr val="tx1">
                    <a:lumMod val="50000"/>
                    <a:lumOff val="50000"/>
                  </a:schemeClr>
                </a:solidFill>
              </a:rPr>
              <a:t>Accroche</a:t>
            </a:r>
          </a:p>
          <a:p>
            <a:r>
              <a:rPr lang="fr-FR" sz="900" dirty="0" smtClean="0">
                <a:solidFill>
                  <a:schemeClr val="tx1">
                    <a:lumMod val="50000"/>
                    <a:lumOff val="50000"/>
                  </a:schemeClr>
                </a:solidFill>
              </a:rPr>
              <a:t> / </a:t>
            </a:r>
            <a:r>
              <a:rPr lang="fr-FR" sz="900" dirty="0" err="1" smtClean="0">
                <a:solidFill>
                  <a:schemeClr val="tx1">
                    <a:lumMod val="50000"/>
                    <a:lumOff val="50000"/>
                  </a:schemeClr>
                </a:solidFill>
              </a:rPr>
              <a:t>liaision</a:t>
            </a:r>
            <a:endParaRPr lang="fr-FR" sz="900" dirty="0" smtClean="0">
              <a:solidFill>
                <a:schemeClr val="tx1">
                  <a:lumMod val="50000"/>
                  <a:lumOff val="50000"/>
                </a:schemeClr>
              </a:solidFill>
            </a:endParaRPr>
          </a:p>
          <a:p>
            <a:pPr>
              <a:lnSpc>
                <a:spcPct val="200000"/>
              </a:lnSpc>
            </a:pPr>
            <a:r>
              <a:rPr lang="fr-FR" sz="900" dirty="0" smtClean="0">
                <a:solidFill>
                  <a:schemeClr val="tx1">
                    <a:lumMod val="50000"/>
                    <a:lumOff val="50000"/>
                  </a:schemeClr>
                </a:solidFill>
              </a:rPr>
              <a:t>« souris »</a:t>
            </a:r>
            <a:endParaRPr lang="fr-FR" sz="900" dirty="0">
              <a:solidFill>
                <a:schemeClr val="tx1">
                  <a:lumMod val="50000"/>
                  <a:lumOff val="50000"/>
                </a:schemeClr>
              </a:solidFill>
            </a:endParaRPr>
          </a:p>
        </p:txBody>
      </p:sp>
      <p:cxnSp>
        <p:nvCxnSpPr>
          <p:cNvPr id="86" name="Connecteur droit 85"/>
          <p:cNvCxnSpPr/>
          <p:nvPr/>
        </p:nvCxnSpPr>
        <p:spPr>
          <a:xfrm>
            <a:off x="2566008" y="1794326"/>
            <a:ext cx="0" cy="1232589"/>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flipH="1">
            <a:off x="2567143" y="5011213"/>
            <a:ext cx="3783" cy="580405"/>
          </a:xfrm>
          <a:prstGeom prst="line">
            <a:avLst/>
          </a:prstGeom>
        </p:spPr>
        <p:style>
          <a:lnRef idx="1">
            <a:schemeClr val="accent1"/>
          </a:lnRef>
          <a:fillRef idx="0">
            <a:schemeClr val="accent1"/>
          </a:fillRef>
          <a:effectRef idx="0">
            <a:schemeClr val="accent1"/>
          </a:effectRef>
          <a:fontRef idx="minor">
            <a:schemeClr val="tx1"/>
          </a:fontRef>
        </p:style>
      </p:cxnSp>
      <p:sp>
        <p:nvSpPr>
          <p:cNvPr id="96" name="ZoneTexte 95"/>
          <p:cNvSpPr txBox="1"/>
          <p:nvPr/>
        </p:nvSpPr>
        <p:spPr>
          <a:xfrm>
            <a:off x="4619583" y="2274669"/>
            <a:ext cx="822661" cy="276999"/>
          </a:xfrm>
          <a:prstGeom prst="rect">
            <a:avLst/>
          </a:prstGeom>
          <a:noFill/>
        </p:spPr>
        <p:txBody>
          <a:bodyPr wrap="none" rtlCol="0">
            <a:spAutoFit/>
          </a:bodyPr>
          <a:lstStyle/>
          <a:p>
            <a:r>
              <a:rPr lang="fr-FR" sz="1200" b="1" dirty="0" smtClean="0">
                <a:solidFill>
                  <a:srgbClr val="FF0000"/>
                </a:solidFill>
              </a:rPr>
              <a:t>(</a:t>
            </a:r>
            <a:r>
              <a:rPr lang="fr-FR" sz="1200" b="1" dirty="0" err="1" smtClean="0">
                <a:solidFill>
                  <a:srgbClr val="FF0000"/>
                </a:solidFill>
              </a:rPr>
              <a:t>L_piston</a:t>
            </a:r>
            <a:r>
              <a:rPr lang="fr-FR" sz="1200" b="1" dirty="0" smtClean="0">
                <a:solidFill>
                  <a:srgbClr val="FF0000"/>
                </a:solidFill>
              </a:rPr>
              <a:t>)</a:t>
            </a:r>
            <a:endParaRPr lang="fr-FR" sz="1200" b="1" dirty="0">
              <a:solidFill>
                <a:srgbClr val="FF0000"/>
              </a:solidFill>
            </a:endParaRPr>
          </a:p>
        </p:txBody>
      </p:sp>
      <p:sp>
        <p:nvSpPr>
          <p:cNvPr id="97" name="ZoneTexte 96"/>
          <p:cNvSpPr txBox="1"/>
          <p:nvPr/>
        </p:nvSpPr>
        <p:spPr>
          <a:xfrm>
            <a:off x="-24446" y="2486362"/>
            <a:ext cx="1155720" cy="438582"/>
          </a:xfrm>
          <a:prstGeom prst="rect">
            <a:avLst/>
          </a:prstGeom>
          <a:noFill/>
        </p:spPr>
        <p:txBody>
          <a:bodyPr wrap="square" rtlCol="0">
            <a:spAutoFit/>
          </a:bodyPr>
          <a:lstStyle/>
          <a:p>
            <a:pPr algn="ctr"/>
            <a:r>
              <a:rPr lang="fr-FR" sz="1200" b="1" dirty="0" smtClean="0">
                <a:solidFill>
                  <a:srgbClr val="FF0000"/>
                </a:solidFill>
              </a:rPr>
              <a:t>Perte : </a:t>
            </a:r>
          </a:p>
          <a:p>
            <a:pPr algn="ctr"/>
            <a:r>
              <a:rPr lang="fr-FR" sz="1050" b="1" dirty="0">
                <a:solidFill>
                  <a:srgbClr val="FF0000"/>
                </a:solidFill>
              </a:rPr>
              <a:t>(</a:t>
            </a:r>
            <a:r>
              <a:rPr lang="fr-FR" sz="1050" b="1" dirty="0" smtClean="0">
                <a:solidFill>
                  <a:srgbClr val="FF0000"/>
                </a:solidFill>
              </a:rPr>
              <a:t>Piston </a:t>
            </a:r>
            <a:r>
              <a:rPr lang="fr-FR" sz="1050" b="1" dirty="0" err="1" smtClean="0">
                <a:solidFill>
                  <a:srgbClr val="FF0000"/>
                </a:solidFill>
              </a:rPr>
              <a:t>Loss</a:t>
            </a:r>
            <a:r>
              <a:rPr lang="fr-FR" sz="1050" b="1" dirty="0" smtClean="0">
                <a:solidFill>
                  <a:srgbClr val="FF0000"/>
                </a:solidFill>
              </a:rPr>
              <a:t>)</a:t>
            </a:r>
            <a:endParaRPr lang="fr-FR" sz="1050" b="1" dirty="0">
              <a:solidFill>
                <a:srgbClr val="FF0000"/>
              </a:solidFill>
            </a:endParaRPr>
          </a:p>
        </p:txBody>
      </p:sp>
      <p:sp>
        <p:nvSpPr>
          <p:cNvPr id="102" name="ZoneTexte 101"/>
          <p:cNvSpPr txBox="1"/>
          <p:nvPr/>
        </p:nvSpPr>
        <p:spPr>
          <a:xfrm>
            <a:off x="4668396" y="4199630"/>
            <a:ext cx="1020023" cy="276999"/>
          </a:xfrm>
          <a:prstGeom prst="rect">
            <a:avLst/>
          </a:prstGeom>
          <a:noFill/>
        </p:spPr>
        <p:txBody>
          <a:bodyPr wrap="none" rtlCol="0">
            <a:spAutoFit/>
          </a:bodyPr>
          <a:lstStyle/>
          <a:p>
            <a:r>
              <a:rPr lang="fr-FR" sz="1200" b="1" dirty="0" smtClean="0">
                <a:solidFill>
                  <a:srgbClr val="FF0000"/>
                </a:solidFill>
              </a:rPr>
              <a:t>(</a:t>
            </a:r>
            <a:r>
              <a:rPr lang="fr-FR" sz="1200" b="1" dirty="0" err="1" smtClean="0">
                <a:solidFill>
                  <a:srgbClr val="FF0000"/>
                </a:solidFill>
              </a:rPr>
              <a:t>L_liner</a:t>
            </a:r>
            <a:r>
              <a:rPr lang="fr-FR" sz="1200" b="1" dirty="0" smtClean="0">
                <a:solidFill>
                  <a:srgbClr val="FF0000"/>
                </a:solidFill>
              </a:rPr>
              <a:t> max)</a:t>
            </a:r>
            <a:endParaRPr lang="fr-FR" sz="1200" b="1" dirty="0">
              <a:solidFill>
                <a:srgbClr val="FF0000"/>
              </a:solidFill>
            </a:endParaRPr>
          </a:p>
        </p:txBody>
      </p:sp>
      <p:sp>
        <p:nvSpPr>
          <p:cNvPr id="103" name="ZoneTexte 102"/>
          <p:cNvSpPr txBox="1"/>
          <p:nvPr/>
        </p:nvSpPr>
        <p:spPr>
          <a:xfrm>
            <a:off x="4487326" y="5266657"/>
            <a:ext cx="1213345" cy="276999"/>
          </a:xfrm>
          <a:prstGeom prst="rect">
            <a:avLst/>
          </a:prstGeom>
          <a:noFill/>
        </p:spPr>
        <p:txBody>
          <a:bodyPr wrap="none" rtlCol="0">
            <a:spAutoFit/>
          </a:bodyPr>
          <a:lstStyle/>
          <a:p>
            <a:r>
              <a:rPr lang="fr-FR" sz="1200" b="1" dirty="0" smtClean="0">
                <a:solidFill>
                  <a:srgbClr val="7030A0"/>
                </a:solidFill>
              </a:rPr>
              <a:t>(</a:t>
            </a:r>
            <a:r>
              <a:rPr lang="fr-FR" sz="1200" b="1" dirty="0" err="1" smtClean="0">
                <a:solidFill>
                  <a:srgbClr val="7030A0"/>
                </a:solidFill>
              </a:rPr>
              <a:t>L_core</a:t>
            </a:r>
            <a:r>
              <a:rPr lang="fr-FR" sz="1200" b="1" dirty="0" smtClean="0">
                <a:solidFill>
                  <a:srgbClr val="7030A0"/>
                </a:solidFill>
              </a:rPr>
              <a:t>-catcher)</a:t>
            </a:r>
            <a:endParaRPr lang="fr-FR" sz="1200" b="1" dirty="0">
              <a:solidFill>
                <a:srgbClr val="7030A0"/>
              </a:solidFill>
            </a:endParaRPr>
          </a:p>
        </p:txBody>
      </p:sp>
      <p:sp>
        <p:nvSpPr>
          <p:cNvPr id="104" name="ZoneTexte 103"/>
          <p:cNvSpPr txBox="1"/>
          <p:nvPr/>
        </p:nvSpPr>
        <p:spPr>
          <a:xfrm>
            <a:off x="4607614" y="5783400"/>
            <a:ext cx="1114151" cy="276999"/>
          </a:xfrm>
          <a:prstGeom prst="rect">
            <a:avLst/>
          </a:prstGeom>
          <a:noFill/>
        </p:spPr>
        <p:txBody>
          <a:bodyPr wrap="none" rtlCol="0">
            <a:spAutoFit/>
          </a:bodyPr>
          <a:lstStyle/>
          <a:p>
            <a:r>
              <a:rPr lang="fr-FR" sz="1200" b="1" dirty="0" smtClean="0">
                <a:solidFill>
                  <a:srgbClr val="30BD2D"/>
                </a:solidFill>
              </a:rPr>
              <a:t>(</a:t>
            </a:r>
            <a:r>
              <a:rPr lang="fr-FR" sz="1200" b="1" dirty="0" err="1" smtClean="0">
                <a:solidFill>
                  <a:srgbClr val="30BD2D"/>
                </a:solidFill>
              </a:rPr>
              <a:t>L_TCoupante</a:t>
            </a:r>
            <a:r>
              <a:rPr lang="fr-FR" sz="1200" b="1" dirty="0" smtClean="0">
                <a:solidFill>
                  <a:srgbClr val="30BD2D"/>
                </a:solidFill>
              </a:rPr>
              <a:t>)</a:t>
            </a:r>
            <a:endParaRPr lang="fr-FR" sz="1200" b="1" dirty="0">
              <a:solidFill>
                <a:srgbClr val="30BD2D"/>
              </a:solidFill>
            </a:endParaRPr>
          </a:p>
        </p:txBody>
      </p:sp>
      <p:sp>
        <p:nvSpPr>
          <p:cNvPr id="105" name="ZoneTexte 104"/>
          <p:cNvSpPr txBox="1"/>
          <p:nvPr/>
        </p:nvSpPr>
        <p:spPr>
          <a:xfrm>
            <a:off x="1872996" y="6381926"/>
            <a:ext cx="838628" cy="276999"/>
          </a:xfrm>
          <a:prstGeom prst="rect">
            <a:avLst/>
          </a:prstGeom>
          <a:noFill/>
        </p:spPr>
        <p:txBody>
          <a:bodyPr wrap="none" rtlCol="0">
            <a:spAutoFit/>
          </a:bodyPr>
          <a:lstStyle/>
          <a:p>
            <a:r>
              <a:rPr lang="fr-FR" sz="1200" b="1" dirty="0" smtClean="0">
                <a:solidFill>
                  <a:srgbClr val="FF0000"/>
                </a:solidFill>
              </a:rPr>
              <a:t>(</a:t>
            </a:r>
            <a:r>
              <a:rPr lang="fr-FR" sz="1200" b="1" dirty="0" err="1" smtClean="0">
                <a:solidFill>
                  <a:srgbClr val="FF0000"/>
                </a:solidFill>
              </a:rPr>
              <a:t>L_pointe</a:t>
            </a:r>
            <a:r>
              <a:rPr lang="fr-FR" sz="1200" b="1" dirty="0" smtClean="0">
                <a:solidFill>
                  <a:srgbClr val="FF0000"/>
                </a:solidFill>
              </a:rPr>
              <a:t>)</a:t>
            </a:r>
            <a:endParaRPr lang="fr-FR" sz="1200" b="1" dirty="0">
              <a:solidFill>
                <a:srgbClr val="FF0000"/>
              </a:solidFill>
            </a:endParaRPr>
          </a:p>
        </p:txBody>
      </p:sp>
      <p:sp>
        <p:nvSpPr>
          <p:cNvPr id="106" name="ZoneTexte 105"/>
          <p:cNvSpPr txBox="1"/>
          <p:nvPr/>
        </p:nvSpPr>
        <p:spPr>
          <a:xfrm>
            <a:off x="310240" y="6389715"/>
            <a:ext cx="1033232" cy="276999"/>
          </a:xfrm>
          <a:prstGeom prst="rect">
            <a:avLst/>
          </a:prstGeom>
          <a:noFill/>
        </p:spPr>
        <p:txBody>
          <a:bodyPr wrap="none" rtlCol="0">
            <a:spAutoFit/>
          </a:bodyPr>
          <a:lstStyle/>
          <a:p>
            <a:r>
              <a:rPr lang="fr-FR" sz="1200" b="1" dirty="0" smtClean="0">
                <a:solidFill>
                  <a:srgbClr val="FFC000"/>
                </a:solidFill>
              </a:rPr>
              <a:t>(</a:t>
            </a:r>
            <a:r>
              <a:rPr lang="fr-FR" sz="1200" b="1" dirty="0" err="1" smtClean="0">
                <a:solidFill>
                  <a:srgbClr val="FFC000"/>
                </a:solidFill>
              </a:rPr>
              <a:t>L_couronne</a:t>
            </a:r>
            <a:r>
              <a:rPr lang="fr-FR" sz="1200" b="1" dirty="0" smtClean="0">
                <a:solidFill>
                  <a:srgbClr val="FFC000"/>
                </a:solidFill>
              </a:rPr>
              <a:t>)</a:t>
            </a:r>
            <a:endParaRPr lang="fr-FR" sz="1200" b="1" dirty="0">
              <a:solidFill>
                <a:srgbClr val="FFC000"/>
              </a:solidFill>
            </a:endParaRPr>
          </a:p>
        </p:txBody>
      </p:sp>
      <p:cxnSp>
        <p:nvCxnSpPr>
          <p:cNvPr id="107" name="Connecteur droit 106"/>
          <p:cNvCxnSpPr/>
          <p:nvPr/>
        </p:nvCxnSpPr>
        <p:spPr>
          <a:xfrm flipV="1">
            <a:off x="1562986" y="1771994"/>
            <a:ext cx="1003022" cy="660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flipV="1">
            <a:off x="1504540" y="3030542"/>
            <a:ext cx="1003022" cy="660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sp>
        <p:nvSpPr>
          <p:cNvPr id="113" name="ZoneTexte 112"/>
          <p:cNvSpPr txBox="1"/>
          <p:nvPr/>
        </p:nvSpPr>
        <p:spPr>
          <a:xfrm>
            <a:off x="6404774" y="5694569"/>
            <a:ext cx="4328800" cy="646331"/>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è"/>
            </a:pPr>
            <a:r>
              <a:rPr lang="fr-FR" b="1" dirty="0" smtClean="0"/>
              <a:t>Les ‘</a:t>
            </a:r>
            <a:r>
              <a:rPr lang="fr-FR" b="1" dirty="0" err="1" smtClean="0"/>
              <a:t>configs</a:t>
            </a:r>
            <a:r>
              <a:rPr lang="fr-FR" b="1" dirty="0" smtClean="0"/>
              <a:t>’ </a:t>
            </a:r>
            <a:r>
              <a:rPr lang="fr-FR" dirty="0" smtClean="0"/>
              <a:t>entre dans le </a:t>
            </a:r>
            <a:r>
              <a:rPr lang="fr-FR" b="1" u="sng" dirty="0" smtClean="0"/>
              <a:t>référentiel envoyé au </a:t>
            </a:r>
            <a:r>
              <a:rPr lang="fr-FR" b="1" u="sng" dirty="0" err="1" smtClean="0"/>
              <a:t>Corebook</a:t>
            </a:r>
            <a:endParaRPr lang="fr-FR" sz="1100" i="1" dirty="0" smtClean="0"/>
          </a:p>
        </p:txBody>
      </p:sp>
      <p:sp>
        <p:nvSpPr>
          <p:cNvPr id="2" name="Accolade ouvrante 1"/>
          <p:cNvSpPr/>
          <p:nvPr/>
        </p:nvSpPr>
        <p:spPr>
          <a:xfrm>
            <a:off x="893332" y="2244464"/>
            <a:ext cx="148548" cy="7824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ZoneTexte 61"/>
          <p:cNvSpPr txBox="1"/>
          <p:nvPr/>
        </p:nvSpPr>
        <p:spPr>
          <a:xfrm>
            <a:off x="240795" y="1700067"/>
            <a:ext cx="630301" cy="276999"/>
          </a:xfrm>
          <a:prstGeom prst="rect">
            <a:avLst/>
          </a:prstGeom>
          <a:noFill/>
        </p:spPr>
        <p:txBody>
          <a:bodyPr wrap="none" rtlCol="0">
            <a:spAutoFit/>
          </a:bodyPr>
          <a:lstStyle/>
          <a:p>
            <a:pPr algn="r"/>
            <a:r>
              <a:rPr lang="fr-FR" sz="1200" b="1" dirty="0" smtClean="0">
                <a:solidFill>
                  <a:schemeClr val="tx1">
                    <a:lumMod val="50000"/>
                    <a:lumOff val="50000"/>
                  </a:schemeClr>
                </a:solidFill>
              </a:rPr>
              <a:t>Liaison</a:t>
            </a:r>
            <a:endParaRPr lang="fr-FR" sz="1200" b="1" dirty="0">
              <a:solidFill>
                <a:schemeClr val="tx1">
                  <a:lumMod val="50000"/>
                  <a:lumOff val="50000"/>
                </a:schemeClr>
              </a:solidFill>
            </a:endParaRPr>
          </a:p>
        </p:txBody>
      </p:sp>
      <p:sp>
        <p:nvSpPr>
          <p:cNvPr id="63" name="Accolade ouvrante 62"/>
          <p:cNvSpPr/>
          <p:nvPr/>
        </p:nvSpPr>
        <p:spPr>
          <a:xfrm>
            <a:off x="911424" y="1518243"/>
            <a:ext cx="84736" cy="6866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ZoneTexte 67"/>
          <p:cNvSpPr txBox="1"/>
          <p:nvPr/>
        </p:nvSpPr>
        <p:spPr>
          <a:xfrm>
            <a:off x="2635364" y="1478519"/>
            <a:ext cx="2806880" cy="600164"/>
          </a:xfrm>
          <a:prstGeom prst="rect">
            <a:avLst/>
          </a:prstGeom>
          <a:noFill/>
        </p:spPr>
        <p:txBody>
          <a:bodyPr wrap="square" rtlCol="0">
            <a:spAutoFit/>
          </a:bodyPr>
          <a:lstStyle/>
          <a:p>
            <a:r>
              <a:rPr lang="fr-FR" sz="1100" dirty="0" smtClean="0">
                <a:solidFill>
                  <a:schemeClr val="tx1">
                    <a:lumMod val="50000"/>
                    <a:lumOff val="50000"/>
                  </a:schemeClr>
                </a:solidFill>
              </a:rPr>
              <a:t>L’ensemble de liaison n’est pas inclus dans la modélisation des carottiers </a:t>
            </a:r>
          </a:p>
          <a:p>
            <a:r>
              <a:rPr lang="fr-FR" sz="1100" dirty="0" smtClean="0">
                <a:solidFill>
                  <a:schemeClr val="tx1">
                    <a:lumMod val="50000"/>
                    <a:lumOff val="50000"/>
                  </a:schemeClr>
                </a:solidFill>
              </a:rPr>
              <a:t>(inclus dans </a:t>
            </a:r>
            <a:r>
              <a:rPr lang="fr-FR" sz="1100" dirty="0" err="1" smtClean="0">
                <a:solidFill>
                  <a:schemeClr val="tx1">
                    <a:lumMod val="50000"/>
                    <a:lumOff val="50000"/>
                  </a:schemeClr>
                </a:solidFill>
              </a:rPr>
              <a:t>Corebook</a:t>
            </a:r>
            <a:r>
              <a:rPr lang="fr-FR" sz="1100" dirty="0" smtClean="0">
                <a:solidFill>
                  <a:schemeClr val="tx1">
                    <a:lumMod val="50000"/>
                    <a:lumOff val="50000"/>
                  </a:schemeClr>
                </a:solidFill>
              </a:rPr>
              <a:t> : </a:t>
            </a:r>
            <a:r>
              <a:rPr lang="fr-FR" sz="1100" b="1" dirty="0" err="1" smtClean="0">
                <a:solidFill>
                  <a:srgbClr val="FF0000"/>
                </a:solidFill>
              </a:rPr>
              <a:t>L_sedi_to_wire</a:t>
            </a:r>
            <a:r>
              <a:rPr lang="fr-FR" sz="1100" dirty="0" smtClean="0">
                <a:solidFill>
                  <a:schemeClr val="tx1">
                    <a:lumMod val="50000"/>
                    <a:lumOff val="50000"/>
                  </a:schemeClr>
                </a:solidFill>
              </a:rPr>
              <a:t>)</a:t>
            </a:r>
            <a:endParaRPr lang="fr-FR" sz="1100" dirty="0">
              <a:solidFill>
                <a:schemeClr val="tx1">
                  <a:lumMod val="50000"/>
                  <a:lumOff val="50000"/>
                </a:schemeClr>
              </a:solidFill>
            </a:endParaRPr>
          </a:p>
        </p:txBody>
      </p:sp>
      <p:cxnSp>
        <p:nvCxnSpPr>
          <p:cNvPr id="4" name="Connecteur droit 3"/>
          <p:cNvCxnSpPr/>
          <p:nvPr/>
        </p:nvCxnSpPr>
        <p:spPr>
          <a:xfrm flipV="1">
            <a:off x="1504540" y="1510600"/>
            <a:ext cx="0" cy="281144"/>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826089" y="3448001"/>
            <a:ext cx="1762214" cy="276999"/>
          </a:xfrm>
          <a:prstGeom prst="rect">
            <a:avLst/>
          </a:prstGeom>
        </p:spPr>
        <p:txBody>
          <a:bodyPr wrap="none">
            <a:spAutoFit/>
          </a:bodyPr>
          <a:lstStyle/>
          <a:p>
            <a:pPr algn="r"/>
            <a:r>
              <a:rPr lang="fr-FR" sz="1200" b="1" dirty="0">
                <a:solidFill>
                  <a:schemeClr val="bg1">
                    <a:lumMod val="65000"/>
                  </a:schemeClr>
                </a:solidFill>
              </a:rPr>
              <a:t>(Ø </a:t>
            </a:r>
            <a:r>
              <a:rPr lang="fr-FR" sz="1200" b="1" dirty="0" smtClean="0">
                <a:solidFill>
                  <a:schemeClr val="bg1">
                    <a:lumMod val="65000"/>
                  </a:schemeClr>
                </a:solidFill>
              </a:rPr>
              <a:t>intérieur du carottier)</a:t>
            </a:r>
            <a:endParaRPr lang="fr-FR" sz="1200" b="1" dirty="0">
              <a:solidFill>
                <a:schemeClr val="bg1">
                  <a:lumMod val="65000"/>
                </a:schemeClr>
              </a:solidFill>
            </a:endParaRPr>
          </a:p>
        </p:txBody>
      </p:sp>
      <p:cxnSp>
        <p:nvCxnSpPr>
          <p:cNvPr id="6" name="Connecteur en angle 5"/>
          <p:cNvCxnSpPr/>
          <p:nvPr/>
        </p:nvCxnSpPr>
        <p:spPr>
          <a:xfrm>
            <a:off x="5495565" y="3586501"/>
            <a:ext cx="168387" cy="2535013"/>
          </a:xfrm>
          <a:prstGeom prst="bentConnector3">
            <a:avLst>
              <a:gd name="adj1" fmla="val 235759"/>
            </a:avLst>
          </a:prstGeom>
          <a:ln w="12700">
            <a:solidFill>
              <a:schemeClr val="bg1">
                <a:lumMod val="50000"/>
              </a:schemeClr>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nvGrpSpPr>
          <p:cNvPr id="10" name="Groupe 9"/>
          <p:cNvGrpSpPr/>
          <p:nvPr/>
        </p:nvGrpSpPr>
        <p:grpSpPr>
          <a:xfrm>
            <a:off x="10967750" y="5858175"/>
            <a:ext cx="955230" cy="751347"/>
            <a:chOff x="10978943" y="5745839"/>
            <a:chExt cx="955230" cy="751347"/>
          </a:xfrm>
        </p:grpSpPr>
        <p:pic>
          <p:nvPicPr>
            <p:cNvPr id="7" name="Image 6"/>
            <p:cNvPicPr>
              <a:picLocks noChangeAspect="1"/>
            </p:cNvPicPr>
            <p:nvPr/>
          </p:nvPicPr>
          <p:blipFill>
            <a:blip r:embed="rId3">
              <a:clrChange>
                <a:clrFrom>
                  <a:srgbClr val="FFFFFF"/>
                </a:clrFrom>
                <a:clrTo>
                  <a:srgbClr val="FFFFFF">
                    <a:alpha val="0"/>
                  </a:srgbClr>
                </a:clrTo>
              </a:clrChange>
              <a:grayscl/>
            </a:blip>
            <a:stretch>
              <a:fillRect/>
            </a:stretch>
          </p:blipFill>
          <p:spPr>
            <a:xfrm>
              <a:off x="10978943" y="5745839"/>
              <a:ext cx="955230" cy="751347"/>
            </a:xfrm>
            <a:prstGeom prst="rect">
              <a:avLst/>
            </a:prstGeom>
          </p:spPr>
        </p:pic>
        <p:sp>
          <p:nvSpPr>
            <p:cNvPr id="9" name="ZoneTexte 8"/>
            <p:cNvSpPr txBox="1"/>
            <p:nvPr/>
          </p:nvSpPr>
          <p:spPr>
            <a:xfrm>
              <a:off x="11120459" y="5917731"/>
              <a:ext cx="809625" cy="261610"/>
            </a:xfrm>
            <a:prstGeom prst="rect">
              <a:avLst/>
            </a:prstGeom>
            <a:noFill/>
          </p:spPr>
          <p:txBody>
            <a:bodyPr wrap="square" rtlCol="0">
              <a:spAutoFit/>
            </a:bodyPr>
            <a:lstStyle/>
            <a:p>
              <a:r>
                <a:rPr lang="fr-FR" sz="1100" b="1" dirty="0" err="1" smtClean="0">
                  <a:solidFill>
                    <a:schemeClr val="accent1"/>
                  </a:solidFill>
                </a:rPr>
                <a:t>Corebook</a:t>
              </a:r>
              <a:endParaRPr lang="fr-FR" sz="1100" b="1" dirty="0">
                <a:solidFill>
                  <a:schemeClr val="accent1"/>
                </a:solidFill>
              </a:endParaRPr>
            </a:p>
          </p:txBody>
        </p:sp>
      </p:grpSp>
      <p:pic>
        <p:nvPicPr>
          <p:cNvPr id="1028" name="Picture 4" descr="https://encrypted-tbn0.gstatic.com/images?q=tbn:ANd9GcQL85M9iTLnIZ56-O7WsVDK5TWZGhSEdXdI1ebY7Nq0e587kPAd"/>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flipH="1">
            <a:off x="10515081" y="5783400"/>
            <a:ext cx="629582" cy="422266"/>
          </a:xfrm>
          <a:prstGeom prst="rect">
            <a:avLst/>
          </a:prstGeom>
          <a:noFill/>
          <a:extLst>
            <a:ext uri="{909E8E84-426E-40DD-AFC4-6F175D3DCCD1}">
              <a14:hiddenFill xmlns:a14="http://schemas.microsoft.com/office/drawing/2010/main">
                <a:solidFill>
                  <a:srgbClr val="FFFFFF"/>
                </a:solidFill>
              </a14:hiddenFill>
            </a:ext>
          </a:extLst>
        </p:spPr>
      </p:pic>
      <p:sp>
        <p:nvSpPr>
          <p:cNvPr id="69" name="Titre 1"/>
          <p:cNvSpPr txBox="1">
            <a:spLocks/>
          </p:cNvSpPr>
          <p:nvPr/>
        </p:nvSpPr>
        <p:spPr>
          <a:xfrm>
            <a:off x="3647728" y="6553469"/>
            <a:ext cx="8808848" cy="328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Cécile Pignol, Laurent Augustin, Bruno </a:t>
            </a:r>
            <a:r>
              <a:rPr lang="fr-FR" sz="1200" dirty="0" err="1" smtClean="0">
                <a:solidFill>
                  <a:schemeClr val="bg1">
                    <a:lumMod val="50000"/>
                  </a:schemeClr>
                </a:solidFill>
              </a:rPr>
              <a:t>Galabertier</a:t>
            </a:r>
            <a:r>
              <a:rPr lang="fr-FR" sz="1200" dirty="0" smtClean="0">
                <a:solidFill>
                  <a:schemeClr val="bg1">
                    <a:lumMod val="50000"/>
                  </a:schemeClr>
                </a:solidFill>
              </a:rPr>
              <a:t>, ANF « Carottage continentaux et lacustres », </a:t>
            </a:r>
            <a:r>
              <a:rPr lang="fr-FR" sz="1200" dirty="0" err="1" smtClean="0">
                <a:solidFill>
                  <a:schemeClr val="bg1">
                    <a:lumMod val="50000"/>
                  </a:schemeClr>
                </a:solidFill>
              </a:rPr>
              <a:t>Aiguebelette</a:t>
            </a:r>
            <a:r>
              <a:rPr lang="fr-FR" sz="1200" dirty="0" smtClean="0">
                <a:solidFill>
                  <a:schemeClr val="bg1">
                    <a:lumMod val="50000"/>
                  </a:schemeClr>
                </a:solidFill>
              </a:rPr>
              <a:t>, 17-20 octobre 2017</a:t>
            </a:r>
            <a:endParaRPr lang="fr-FR" sz="1200" dirty="0">
              <a:solidFill>
                <a:schemeClr val="bg1">
                  <a:lumMod val="50000"/>
                </a:schemeClr>
              </a:solidFill>
            </a:endParaRPr>
          </a:p>
        </p:txBody>
      </p:sp>
      <p:pic>
        <p:nvPicPr>
          <p:cNvPr id="70" name="Image 69"/>
          <p:cNvPicPr>
            <a:picLocks noChangeAspect="1"/>
          </p:cNvPicPr>
          <p:nvPr/>
        </p:nvPicPr>
        <p:blipFill>
          <a:blip r:embed="rId6"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1696890" y="64725"/>
            <a:ext cx="474988" cy="474988"/>
          </a:xfrm>
          <a:prstGeom prst="rect">
            <a:avLst/>
          </a:prstGeom>
        </p:spPr>
      </p:pic>
    </p:spTree>
    <p:extLst>
      <p:ext uri="{BB962C8B-B14F-4D97-AF65-F5344CB8AC3E}">
        <p14:creationId xmlns:p14="http://schemas.microsoft.com/office/powerpoint/2010/main" val="3331121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417597" y="23689"/>
            <a:ext cx="11087986" cy="1325563"/>
          </a:xfrm>
        </p:spPr>
        <p:txBody>
          <a:bodyPr>
            <a:normAutofit/>
          </a:bodyPr>
          <a:lstStyle/>
          <a:p>
            <a:r>
              <a:rPr lang="fr-FR" b="1" u="sng" dirty="0" smtClean="0">
                <a:solidFill>
                  <a:srgbClr val="0070C0"/>
                </a:solidFill>
              </a:rPr>
              <a:t>Quels carottiers disponibles </a:t>
            </a:r>
            <a:r>
              <a:rPr lang="fr-FR" b="1" u="sng" dirty="0">
                <a:solidFill>
                  <a:srgbClr val="0070C0"/>
                </a:solidFill>
              </a:rPr>
              <a:t>avec le </a:t>
            </a:r>
            <a:r>
              <a:rPr lang="fr-FR" b="1" u="sng" dirty="0" err="1">
                <a:solidFill>
                  <a:srgbClr val="0070C0"/>
                </a:solidFill>
              </a:rPr>
              <a:t>Corebook</a:t>
            </a:r>
            <a:r>
              <a:rPr lang="fr-FR" b="1" u="sng" dirty="0">
                <a:solidFill>
                  <a:srgbClr val="0070C0"/>
                </a:solidFill>
              </a:rPr>
              <a:t> ? </a:t>
            </a:r>
          </a:p>
        </p:txBody>
      </p:sp>
      <p:sp>
        <p:nvSpPr>
          <p:cNvPr id="3" name="Espace réservé du contenu 2"/>
          <p:cNvSpPr>
            <a:spLocks noGrp="1"/>
          </p:cNvSpPr>
          <p:nvPr>
            <p:ph idx="1"/>
          </p:nvPr>
        </p:nvSpPr>
        <p:spPr>
          <a:xfrm>
            <a:off x="1444914" y="1110343"/>
            <a:ext cx="10515600" cy="493034"/>
          </a:xfrm>
        </p:spPr>
        <p:txBody>
          <a:bodyPr>
            <a:normAutofit/>
          </a:bodyPr>
          <a:lstStyle/>
          <a:p>
            <a:pPr>
              <a:buFont typeface="Wingdings" panose="05000000000000000000" pitchFamily="2" charset="2"/>
              <a:buChar char="è"/>
            </a:pPr>
            <a:r>
              <a:rPr lang="fr-FR" dirty="0" smtClean="0">
                <a:solidFill>
                  <a:srgbClr val="FF0000"/>
                </a:solidFill>
              </a:rPr>
              <a:t>Les vôtres ! Chaque unité crée sa collection de carottiers </a:t>
            </a:r>
            <a:endParaRPr lang="fr-FR" dirty="0" smtClean="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444914" cy="1459120"/>
          </a:xfrm>
          <a:prstGeom prst="rect">
            <a:avLst/>
          </a:prstGeom>
        </p:spPr>
      </p:pic>
      <p:sp>
        <p:nvSpPr>
          <p:cNvPr id="11" name="Rectangle 10"/>
          <p:cNvSpPr/>
          <p:nvPr/>
        </p:nvSpPr>
        <p:spPr>
          <a:xfrm>
            <a:off x="416052" y="4142253"/>
            <a:ext cx="2171700" cy="4937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p:cNvGrpSpPr/>
          <p:nvPr/>
        </p:nvGrpSpPr>
        <p:grpSpPr>
          <a:xfrm>
            <a:off x="89637" y="1798652"/>
            <a:ext cx="4450764" cy="4447108"/>
            <a:chOff x="175796" y="2363040"/>
            <a:chExt cx="4937544" cy="4214395"/>
          </a:xfrm>
        </p:grpSpPr>
        <p:pic>
          <p:nvPicPr>
            <p:cNvPr id="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5796" y="2363040"/>
              <a:ext cx="4937544" cy="4214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416052" y="4142253"/>
              <a:ext cx="2171700" cy="507831"/>
            </a:xfrm>
            <a:prstGeom prst="rect">
              <a:avLst/>
            </a:prstGeom>
            <a:solidFill>
              <a:schemeClr val="accent1">
                <a:lumMod val="60000"/>
                <a:lumOff val="40000"/>
              </a:schemeClr>
            </a:solidFill>
          </p:spPr>
          <p:txBody>
            <a:bodyPr wrap="square" rtlCol="0">
              <a:spAutoFit/>
            </a:bodyPr>
            <a:lstStyle/>
            <a:p>
              <a:pPr algn="ctr"/>
              <a:r>
                <a:rPr lang="fr-FR" sz="1600" dirty="0" smtClean="0"/>
                <a:t>Collection </a:t>
              </a:r>
              <a:r>
                <a:rPr lang="fr-FR" sz="1600" dirty="0" err="1" smtClean="0"/>
                <a:t>methods</a:t>
              </a:r>
              <a:endParaRPr lang="fr-FR" sz="1600" dirty="0" smtClean="0"/>
            </a:p>
            <a:p>
              <a:pPr algn="r"/>
              <a:r>
                <a:rPr lang="fr-FR" sz="800" b="1" i="1" dirty="0" smtClean="0"/>
                <a:t>By the C2FN</a:t>
              </a:r>
              <a:endParaRPr lang="fr-FR" sz="800" b="1" i="1" dirty="0"/>
            </a:p>
          </p:txBody>
        </p:sp>
      </p:grpSp>
      <p:sp>
        <p:nvSpPr>
          <p:cNvPr id="18" name="Accolade fermante 17"/>
          <p:cNvSpPr/>
          <p:nvPr/>
        </p:nvSpPr>
        <p:spPr>
          <a:xfrm>
            <a:off x="4607812" y="1908296"/>
            <a:ext cx="335445" cy="230368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Accolade fermante 18"/>
          <p:cNvSpPr/>
          <p:nvPr/>
        </p:nvSpPr>
        <p:spPr>
          <a:xfrm>
            <a:off x="4607811" y="5095569"/>
            <a:ext cx="335445" cy="833666"/>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Flèche droite 20"/>
          <p:cNvSpPr/>
          <p:nvPr/>
        </p:nvSpPr>
        <p:spPr>
          <a:xfrm>
            <a:off x="6834576" y="4022524"/>
            <a:ext cx="932809" cy="4202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22" name="Accolade fermante 21"/>
          <p:cNvSpPr/>
          <p:nvPr/>
        </p:nvSpPr>
        <p:spPr>
          <a:xfrm>
            <a:off x="6105555" y="3463484"/>
            <a:ext cx="335445" cy="152196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ZoneTexte 22"/>
          <p:cNvSpPr txBox="1"/>
          <p:nvPr/>
        </p:nvSpPr>
        <p:spPr>
          <a:xfrm>
            <a:off x="133294" y="6215232"/>
            <a:ext cx="9969033" cy="261610"/>
          </a:xfrm>
          <a:prstGeom prst="rect">
            <a:avLst/>
          </a:prstGeom>
          <a:noFill/>
        </p:spPr>
        <p:txBody>
          <a:bodyPr wrap="square" rtlCol="0">
            <a:spAutoFit/>
          </a:bodyPr>
          <a:lstStyle/>
          <a:p>
            <a:r>
              <a:rPr lang="fr-FR" sz="1100" b="1" i="1" dirty="0" smtClean="0"/>
              <a:t>L. Augustin, C Pignol, F Arnaud (C2FN) et en collaboration avec IRNS (P. </a:t>
            </a:r>
            <a:r>
              <a:rPr lang="fr-FR" sz="1100" b="1" i="1" dirty="0" err="1" smtClean="0"/>
              <a:t>Francus</a:t>
            </a:r>
            <a:r>
              <a:rPr lang="fr-FR" sz="1100" b="1" i="1" dirty="0" smtClean="0"/>
              <a:t>) et </a:t>
            </a:r>
            <a:r>
              <a:rPr lang="fr-FR" sz="1100" b="1" i="1" dirty="0" err="1" smtClean="0"/>
              <a:t>LacCORE</a:t>
            </a:r>
            <a:r>
              <a:rPr lang="fr-FR" sz="1100" b="1" i="1" dirty="0" smtClean="0"/>
              <a:t> (A. </a:t>
            </a:r>
            <a:r>
              <a:rPr lang="fr-FR" sz="1100" b="1" i="1" dirty="0" err="1" smtClean="0"/>
              <a:t>Noren</a:t>
            </a:r>
            <a:r>
              <a:rPr lang="fr-FR" sz="1100" b="1" i="1" dirty="0" smtClean="0"/>
              <a:t>) </a:t>
            </a:r>
            <a:endParaRPr lang="fr-FR" sz="1100" b="1" i="1" dirty="0"/>
          </a:p>
        </p:txBody>
      </p:sp>
      <p:cxnSp>
        <p:nvCxnSpPr>
          <p:cNvPr id="25" name="Connecteur en arc 24"/>
          <p:cNvCxnSpPr/>
          <p:nvPr/>
        </p:nvCxnSpPr>
        <p:spPr>
          <a:xfrm>
            <a:off x="5284381" y="3078842"/>
            <a:ext cx="637366" cy="408637"/>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en arc 26"/>
          <p:cNvCxnSpPr/>
          <p:nvPr/>
        </p:nvCxnSpPr>
        <p:spPr>
          <a:xfrm flipV="1">
            <a:off x="5190910" y="5095569"/>
            <a:ext cx="647695" cy="40146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itre 1"/>
          <p:cNvSpPr txBox="1">
            <a:spLocks/>
          </p:cNvSpPr>
          <p:nvPr/>
        </p:nvSpPr>
        <p:spPr>
          <a:xfrm>
            <a:off x="2811715" y="6614555"/>
            <a:ext cx="7351931" cy="2852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1200" dirty="0" smtClean="0">
                <a:solidFill>
                  <a:schemeClr val="bg1">
                    <a:lumMod val="50000"/>
                  </a:schemeClr>
                </a:solidFill>
              </a:rPr>
              <a:t>Laurent Augustin, Cécile Pignol ANF « Carottage continentaux et lacustres », </a:t>
            </a:r>
            <a:r>
              <a:rPr lang="fr-FR" sz="1200" dirty="0" err="1" smtClean="0">
                <a:solidFill>
                  <a:schemeClr val="bg1">
                    <a:lumMod val="50000"/>
                  </a:schemeClr>
                </a:solidFill>
              </a:rPr>
              <a:t>Aiguebelette</a:t>
            </a:r>
            <a:r>
              <a:rPr lang="fr-FR" sz="1200" dirty="0" smtClean="0">
                <a:solidFill>
                  <a:schemeClr val="bg1">
                    <a:lumMod val="50000"/>
                  </a:schemeClr>
                </a:solidFill>
              </a:rPr>
              <a:t>, 17-20 octobre 2017</a:t>
            </a:r>
            <a:endParaRPr lang="fr-FR" sz="1200" dirty="0">
              <a:solidFill>
                <a:schemeClr val="bg1">
                  <a:lumMod val="50000"/>
                </a:schemeClr>
              </a:solidFill>
            </a:endParaRPr>
          </a:p>
        </p:txBody>
      </p:sp>
      <p:sp>
        <p:nvSpPr>
          <p:cNvPr id="29" name="Espace réservé du contenu 2"/>
          <p:cNvSpPr txBox="1">
            <a:spLocks/>
          </p:cNvSpPr>
          <p:nvPr/>
        </p:nvSpPr>
        <p:spPr>
          <a:xfrm>
            <a:off x="1444914" y="1448967"/>
            <a:ext cx="10515600" cy="493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smtClean="0">
                <a:solidFill>
                  <a:srgbClr val="FF0000"/>
                </a:solidFill>
              </a:rPr>
              <a:t>(possibilité de copie de carottiers existants dans d’autres unités ayant les mêmes (paramétrage identique)</a:t>
            </a:r>
            <a:endParaRPr lang="fr-FR" sz="1800" dirty="0" smtClean="0"/>
          </a:p>
        </p:txBody>
      </p:sp>
      <p:pic>
        <p:nvPicPr>
          <p:cNvPr id="10" name="Imag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79471" y="1834459"/>
            <a:ext cx="1872208" cy="4615588"/>
          </a:xfrm>
          <a:prstGeom prst="rect">
            <a:avLst/>
          </a:prstGeom>
        </p:spPr>
      </p:pic>
      <p:sp>
        <p:nvSpPr>
          <p:cNvPr id="4" name="ZoneTexte 3"/>
          <p:cNvSpPr txBox="1"/>
          <p:nvPr/>
        </p:nvSpPr>
        <p:spPr>
          <a:xfrm>
            <a:off x="10460780" y="2547596"/>
            <a:ext cx="1285638" cy="2862322"/>
          </a:xfrm>
          <a:prstGeom prst="rect">
            <a:avLst/>
          </a:prstGeom>
          <a:noFill/>
        </p:spPr>
        <p:txBody>
          <a:bodyPr wrap="square" rtlCol="0">
            <a:spAutoFit/>
          </a:bodyPr>
          <a:lstStyle/>
          <a:p>
            <a:pPr algn="ctr"/>
            <a:r>
              <a:rPr lang="fr-FR" sz="1200" b="1" i="1" u="sng" dirty="0" smtClean="0"/>
              <a:t>En projet : </a:t>
            </a:r>
          </a:p>
          <a:p>
            <a:pPr algn="ctr"/>
            <a:endParaRPr lang="fr-FR" sz="1200" b="1" dirty="0"/>
          </a:p>
          <a:p>
            <a:pPr algn="ctr"/>
            <a:r>
              <a:rPr lang="fr-FR" sz="1200" b="1" dirty="0" smtClean="0"/>
              <a:t>Alignement avec CGI </a:t>
            </a:r>
            <a:r>
              <a:rPr lang="fr-FR" sz="1200" b="1" dirty="0" err="1" smtClean="0"/>
              <a:t>Borehole</a:t>
            </a:r>
            <a:r>
              <a:rPr lang="fr-FR" sz="1200" b="1" dirty="0" smtClean="0"/>
              <a:t> </a:t>
            </a:r>
            <a:r>
              <a:rPr lang="fr-FR" sz="1200" b="1" dirty="0" err="1" smtClean="0"/>
              <a:t>method</a:t>
            </a:r>
            <a:endParaRPr lang="fr-FR" sz="1200" b="1" dirty="0" smtClean="0"/>
          </a:p>
          <a:p>
            <a:r>
              <a:rPr lang="fr-FR" sz="1200" dirty="0">
                <a:hlinkClick r:id="rId5"/>
              </a:rPr>
              <a:t>http://vocabs.ga.gov.au/cgi/sissvoc/borehole-drilling-method/resource?uri=http://resource.geosciml.org/classifier/cgi/boreholedrillingmethod</a:t>
            </a:r>
            <a:endParaRPr lang="fr-FR" sz="1200" dirty="0"/>
          </a:p>
        </p:txBody>
      </p:sp>
      <p:pic>
        <p:nvPicPr>
          <p:cNvPr id="20" name="Image 19"/>
          <p:cNvPicPr>
            <a:picLocks noChangeAspect="1"/>
          </p:cNvPicPr>
          <p:nvPr/>
        </p:nvPicPr>
        <p:blipFill>
          <a:blip r:embed="rId6"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31" y="6412236"/>
            <a:ext cx="415121" cy="415121"/>
          </a:xfrm>
          <a:prstGeom prst="rect">
            <a:avLst/>
          </a:prstGeom>
        </p:spPr>
      </p:pic>
    </p:spTree>
    <p:extLst>
      <p:ext uri="{BB962C8B-B14F-4D97-AF65-F5344CB8AC3E}">
        <p14:creationId xmlns:p14="http://schemas.microsoft.com/office/powerpoint/2010/main" val="115715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18355</TotalTime>
  <Words>1263</Words>
  <Application>Microsoft Office PowerPoint</Application>
  <PresentationFormat>Grand écran</PresentationFormat>
  <Paragraphs>294</Paragraphs>
  <Slides>14</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Arial Rounded MT Bold</vt:lpstr>
      <vt:lpstr>Calibri</vt:lpstr>
      <vt:lpstr>Calibri Light</vt:lpstr>
      <vt:lpstr>Symbol</vt:lpstr>
      <vt:lpstr>Times New Roman</vt:lpstr>
      <vt:lpstr>Verdana</vt:lpstr>
      <vt:lpstr>Wingdings</vt:lpstr>
      <vt:lpstr>Thème Office</vt:lpstr>
      <vt:lpstr>Présentation PowerPoint</vt:lpstr>
      <vt:lpstr>Présentation PowerPoint</vt:lpstr>
      <vt:lpstr>Collection de carottes scientifiques</vt:lpstr>
      <vt:lpstr>Présentation PowerPoint</vt:lpstr>
      <vt:lpstr>Présentation PowerPoint</vt:lpstr>
      <vt:lpstr>Présentation PowerPoint</vt:lpstr>
      <vt:lpstr>Présentation PowerPoint</vt:lpstr>
      <vt:lpstr>Modélisation des carottiers (avec ou sans « Piston»)</vt:lpstr>
      <vt:lpstr>Quels carottiers disponibles avec le Corebook ? </vt:lpstr>
      <vt:lpstr>Présentation PowerPoint</vt:lpstr>
      <vt:lpstr>Présentation PowerPoint</vt:lpstr>
      <vt:lpstr>Présentation PowerPoint</vt:lpstr>
      <vt:lpstr>Présentation PowerPoint</vt:lpstr>
      <vt:lpstr>Présentation PowerPoint</vt:lpstr>
    </vt:vector>
  </TitlesOfParts>
  <Company>Université Savoie Mont Blanc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 Pignol</dc:creator>
  <cp:lastModifiedBy>Utilisateur Windows</cp:lastModifiedBy>
  <cp:revision>409</cp:revision>
  <cp:lastPrinted>2019-04-03T14:18:17Z</cp:lastPrinted>
  <dcterms:created xsi:type="dcterms:W3CDTF">2017-10-15T12:52:26Z</dcterms:created>
  <dcterms:modified xsi:type="dcterms:W3CDTF">2019-10-15T03:36:51Z</dcterms:modified>
</cp:coreProperties>
</file>